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sldIdLst>
    <p:sldId id="256" r:id="rId2"/>
    <p:sldId id="257" r:id="rId3"/>
    <p:sldId id="278" r:id="rId4"/>
    <p:sldId id="258" r:id="rId5"/>
    <p:sldId id="259" r:id="rId6"/>
    <p:sldId id="261" r:id="rId7"/>
    <p:sldId id="262" r:id="rId8"/>
    <p:sldId id="265" r:id="rId9"/>
    <p:sldId id="264" r:id="rId10"/>
    <p:sldId id="279" r:id="rId11"/>
    <p:sldId id="267" r:id="rId12"/>
    <p:sldId id="268" r:id="rId13"/>
    <p:sldId id="270" r:id="rId14"/>
    <p:sldId id="269" r:id="rId15"/>
    <p:sldId id="271" r:id="rId16"/>
    <p:sldId id="272" r:id="rId17"/>
    <p:sldId id="273" r:id="rId18"/>
    <p:sldId id="274" r:id="rId19"/>
    <p:sldId id="281" r:id="rId20"/>
    <p:sldId id="283" r:id="rId21"/>
    <p:sldId id="280" r:id="rId22"/>
    <p:sldId id="276" r:id="rId23"/>
    <p:sldId id="277" r:id="rId24"/>
    <p:sldId id="28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E783AC8-A726-45B3-9486-71AE320DFBCD}">
          <p14:sldIdLst>
            <p14:sldId id="256"/>
            <p14:sldId id="257"/>
            <p14:sldId id="278"/>
            <p14:sldId id="258"/>
            <p14:sldId id="259"/>
          </p14:sldIdLst>
        </p14:section>
        <p14:section name="Untitled Section" id="{B82AA002-F3FF-4898-9109-266D50755A4D}">
          <p14:sldIdLst>
            <p14:sldId id="261"/>
            <p14:sldId id="262"/>
            <p14:sldId id="265"/>
            <p14:sldId id="264"/>
            <p14:sldId id="279"/>
            <p14:sldId id="267"/>
            <p14:sldId id="268"/>
            <p14:sldId id="270"/>
            <p14:sldId id="269"/>
            <p14:sldId id="271"/>
            <p14:sldId id="272"/>
            <p14:sldId id="273"/>
            <p14:sldId id="274"/>
            <p14:sldId id="281"/>
            <p14:sldId id="283"/>
            <p14:sldId id="280"/>
            <p14:sldId id="276"/>
            <p14:sldId id="277"/>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111" d="100"/>
          <a:sy n="111" d="100"/>
        </p:scale>
        <p:origin x="55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AFFB18-5995-42DC-97C8-BB0FEB2500D3}"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GB"/>
        </a:p>
      </dgm:t>
    </dgm:pt>
    <dgm:pt modelId="{ABB7A537-F9AA-4A09-BB37-D659A734599B}">
      <dgm:prSet phldrT="[Text]"/>
      <dgm:spPr/>
      <dgm:t>
        <a:bodyPr/>
        <a:lstStyle/>
        <a:p>
          <a:r>
            <a:rPr lang="en-US" dirty="0"/>
            <a:t>RNN</a:t>
          </a:r>
          <a:endParaRPr lang="en-GB" dirty="0"/>
        </a:p>
      </dgm:t>
    </dgm:pt>
    <dgm:pt modelId="{DA358154-9D22-48A2-B7D9-6745407E2464}" type="parTrans" cxnId="{71A3F391-F8F1-4C70-82B7-EFDBA1DF52EC}">
      <dgm:prSet/>
      <dgm:spPr/>
      <dgm:t>
        <a:bodyPr/>
        <a:lstStyle/>
        <a:p>
          <a:endParaRPr lang="en-GB"/>
        </a:p>
      </dgm:t>
    </dgm:pt>
    <dgm:pt modelId="{4432CB62-6DE0-41B6-8F53-3A7673C80643}" type="sibTrans" cxnId="{71A3F391-F8F1-4C70-82B7-EFDBA1DF52EC}">
      <dgm:prSet/>
      <dgm:spPr/>
      <dgm:t>
        <a:bodyPr/>
        <a:lstStyle/>
        <a:p>
          <a:endParaRPr lang="en-GB"/>
        </a:p>
      </dgm:t>
    </dgm:pt>
    <dgm:pt modelId="{F6DCFFDB-9970-4845-BF46-881A392C7DFA}">
      <dgm:prSet phldrT="[Text]" custT="1"/>
      <dgm:spPr/>
      <dgm:t>
        <a:bodyPr/>
        <a:lstStyle/>
        <a:p>
          <a:r>
            <a:rPr lang="en-US" sz="1600" dirty="0">
              <a:latin typeface="+mn-lt"/>
              <a:cs typeface="Aharoni" panose="02010803020104030203" pitchFamily="2" charset="-79"/>
            </a:rPr>
            <a:t>Long short-term memory (LSTM)</a:t>
          </a:r>
          <a:endParaRPr lang="en-GB" sz="1600" dirty="0">
            <a:latin typeface="+mn-lt"/>
          </a:endParaRPr>
        </a:p>
      </dgm:t>
    </dgm:pt>
    <dgm:pt modelId="{29085F97-0917-43A9-88D7-6E13D4F7348A}" type="parTrans" cxnId="{AF1CA6CC-BB65-4350-ABC2-F212C61A0D89}">
      <dgm:prSet/>
      <dgm:spPr/>
      <dgm:t>
        <a:bodyPr/>
        <a:lstStyle/>
        <a:p>
          <a:endParaRPr lang="en-GB"/>
        </a:p>
      </dgm:t>
    </dgm:pt>
    <dgm:pt modelId="{652F6030-1B4F-406B-84A1-44BCE80E3B9F}" type="sibTrans" cxnId="{AF1CA6CC-BB65-4350-ABC2-F212C61A0D89}">
      <dgm:prSet/>
      <dgm:spPr/>
      <dgm:t>
        <a:bodyPr/>
        <a:lstStyle/>
        <a:p>
          <a:endParaRPr lang="en-GB"/>
        </a:p>
      </dgm:t>
    </dgm:pt>
    <dgm:pt modelId="{50F2E7B8-062B-4E8D-8068-4DC0AC043CD0}">
      <dgm:prSet phldrT="[Text]" custT="1"/>
      <dgm:spPr/>
      <dgm:t>
        <a:bodyPr/>
        <a:lstStyle/>
        <a:p>
          <a:r>
            <a:rPr lang="en-US" sz="1600" dirty="0">
              <a:latin typeface="+mn-lt"/>
            </a:rPr>
            <a:t>Vanilla RNN </a:t>
          </a:r>
          <a:endParaRPr lang="en-GB" sz="1600" dirty="0">
            <a:latin typeface="+mn-lt"/>
          </a:endParaRPr>
        </a:p>
      </dgm:t>
    </dgm:pt>
    <dgm:pt modelId="{40BF5B52-5856-4DD5-9EDA-6C9B0EBD0A95}" type="parTrans" cxnId="{5D88FA0D-765C-48EB-B172-F88307852E63}">
      <dgm:prSet/>
      <dgm:spPr/>
      <dgm:t>
        <a:bodyPr/>
        <a:lstStyle/>
        <a:p>
          <a:endParaRPr lang="en-GB"/>
        </a:p>
      </dgm:t>
    </dgm:pt>
    <dgm:pt modelId="{76294228-4CA1-45CC-B5CA-C69420CC2D02}" type="sibTrans" cxnId="{5D88FA0D-765C-48EB-B172-F88307852E63}">
      <dgm:prSet/>
      <dgm:spPr/>
      <dgm:t>
        <a:bodyPr/>
        <a:lstStyle/>
        <a:p>
          <a:endParaRPr lang="en-GB"/>
        </a:p>
      </dgm:t>
    </dgm:pt>
    <dgm:pt modelId="{BF3C9AB8-FD2D-4DAE-856A-FF83120E920C}">
      <dgm:prSet phldrT="[Text]" custT="1"/>
      <dgm:spPr/>
      <dgm:t>
        <a:bodyPr/>
        <a:lstStyle/>
        <a:p>
          <a:r>
            <a:rPr lang="en-US" sz="1600" dirty="0">
              <a:latin typeface="+mn-lt"/>
              <a:cs typeface="Aharoni" panose="02010803020104030203" pitchFamily="2" charset="-79"/>
            </a:rPr>
            <a:t>Gated recurrent units (GRU)</a:t>
          </a:r>
          <a:endParaRPr lang="en-GB" sz="1600" dirty="0">
            <a:latin typeface="+mn-lt"/>
          </a:endParaRPr>
        </a:p>
      </dgm:t>
    </dgm:pt>
    <dgm:pt modelId="{E8E48EBF-9B8E-4756-BEF0-55924B4E689F}" type="parTrans" cxnId="{9A4786DA-8CDD-4C79-ACF6-E04D7D9C41B5}">
      <dgm:prSet/>
      <dgm:spPr/>
      <dgm:t>
        <a:bodyPr/>
        <a:lstStyle/>
        <a:p>
          <a:endParaRPr lang="en-GB"/>
        </a:p>
      </dgm:t>
    </dgm:pt>
    <dgm:pt modelId="{FB826D8F-30F3-4B7A-B44A-C1442CC0C9E0}" type="sibTrans" cxnId="{9A4786DA-8CDD-4C79-ACF6-E04D7D9C41B5}">
      <dgm:prSet/>
      <dgm:spPr/>
      <dgm:t>
        <a:bodyPr/>
        <a:lstStyle/>
        <a:p>
          <a:endParaRPr lang="en-GB"/>
        </a:p>
      </dgm:t>
    </dgm:pt>
    <dgm:pt modelId="{CF1A706A-9AD6-4B86-ADE3-54EE2393F8A2}" type="pres">
      <dgm:prSet presAssocID="{DBAFFB18-5995-42DC-97C8-BB0FEB2500D3}" presName="diagram" presStyleCnt="0">
        <dgm:presLayoutVars>
          <dgm:chPref val="1"/>
          <dgm:dir/>
          <dgm:animOne val="branch"/>
          <dgm:animLvl val="lvl"/>
          <dgm:resizeHandles/>
        </dgm:presLayoutVars>
      </dgm:prSet>
      <dgm:spPr/>
    </dgm:pt>
    <dgm:pt modelId="{B2BBB741-006E-4141-B046-60EE65643A66}" type="pres">
      <dgm:prSet presAssocID="{ABB7A537-F9AA-4A09-BB37-D659A734599B}" presName="root" presStyleCnt="0"/>
      <dgm:spPr/>
    </dgm:pt>
    <dgm:pt modelId="{28065BE6-F41D-4C11-AEBD-C649099C7CE2}" type="pres">
      <dgm:prSet presAssocID="{ABB7A537-F9AA-4A09-BB37-D659A734599B}" presName="rootComposite" presStyleCnt="0"/>
      <dgm:spPr/>
    </dgm:pt>
    <dgm:pt modelId="{8AAD2105-D318-4EAC-AA4D-48FB1FF313E2}" type="pres">
      <dgm:prSet presAssocID="{ABB7A537-F9AA-4A09-BB37-D659A734599B}" presName="rootText" presStyleLbl="node1" presStyleIdx="0" presStyleCnt="1" custScaleX="151769"/>
      <dgm:spPr/>
    </dgm:pt>
    <dgm:pt modelId="{41A59074-587C-424C-94AE-ED8B750AFDC3}" type="pres">
      <dgm:prSet presAssocID="{ABB7A537-F9AA-4A09-BB37-D659A734599B}" presName="rootConnector" presStyleLbl="node1" presStyleIdx="0" presStyleCnt="1"/>
      <dgm:spPr/>
    </dgm:pt>
    <dgm:pt modelId="{7A740F7B-6706-4807-8AA1-12C82D26A51F}" type="pres">
      <dgm:prSet presAssocID="{ABB7A537-F9AA-4A09-BB37-D659A734599B}" presName="childShape" presStyleCnt="0"/>
      <dgm:spPr/>
    </dgm:pt>
    <dgm:pt modelId="{084D5AB3-F06F-4AA7-A18D-F26459A58937}" type="pres">
      <dgm:prSet presAssocID="{29085F97-0917-43A9-88D7-6E13D4F7348A}" presName="Name13" presStyleLbl="parChTrans1D2" presStyleIdx="0" presStyleCnt="3"/>
      <dgm:spPr/>
    </dgm:pt>
    <dgm:pt modelId="{129ED625-041E-4093-AEAF-B77276D0502C}" type="pres">
      <dgm:prSet presAssocID="{F6DCFFDB-9970-4845-BF46-881A392C7DFA}" presName="childText" presStyleLbl="bgAcc1" presStyleIdx="0" presStyleCnt="3" custScaleX="241870">
        <dgm:presLayoutVars>
          <dgm:bulletEnabled val="1"/>
        </dgm:presLayoutVars>
      </dgm:prSet>
      <dgm:spPr/>
    </dgm:pt>
    <dgm:pt modelId="{9A6AF40C-F032-45EA-8FEE-4758A042A8EA}" type="pres">
      <dgm:prSet presAssocID="{E8E48EBF-9B8E-4756-BEF0-55924B4E689F}" presName="Name13" presStyleLbl="parChTrans1D2" presStyleIdx="1" presStyleCnt="3"/>
      <dgm:spPr/>
    </dgm:pt>
    <dgm:pt modelId="{6647D2CE-9323-432D-902A-E2B3C1D39310}" type="pres">
      <dgm:prSet presAssocID="{BF3C9AB8-FD2D-4DAE-856A-FF83120E920C}" presName="childText" presStyleLbl="bgAcc1" presStyleIdx="1" presStyleCnt="3" custScaleX="241870">
        <dgm:presLayoutVars>
          <dgm:bulletEnabled val="1"/>
        </dgm:presLayoutVars>
      </dgm:prSet>
      <dgm:spPr/>
    </dgm:pt>
    <dgm:pt modelId="{F849B3BB-3595-42E2-B8C2-6B2F26CCE8F5}" type="pres">
      <dgm:prSet presAssocID="{40BF5B52-5856-4DD5-9EDA-6C9B0EBD0A95}" presName="Name13" presStyleLbl="parChTrans1D2" presStyleIdx="2" presStyleCnt="3"/>
      <dgm:spPr/>
    </dgm:pt>
    <dgm:pt modelId="{A8A208A4-9DA8-47BD-B7D5-95E1ACD98413}" type="pres">
      <dgm:prSet presAssocID="{50F2E7B8-062B-4E8D-8068-4DC0AC043CD0}" presName="childText" presStyleLbl="bgAcc1" presStyleIdx="2" presStyleCnt="3" custScaleX="242769">
        <dgm:presLayoutVars>
          <dgm:bulletEnabled val="1"/>
        </dgm:presLayoutVars>
      </dgm:prSet>
      <dgm:spPr/>
    </dgm:pt>
  </dgm:ptLst>
  <dgm:cxnLst>
    <dgm:cxn modelId="{DD98CE01-F233-48F0-8432-A95E8F370065}" type="presOf" srcId="{50F2E7B8-062B-4E8D-8068-4DC0AC043CD0}" destId="{A8A208A4-9DA8-47BD-B7D5-95E1ACD98413}" srcOrd="0" destOrd="0" presId="urn:microsoft.com/office/officeart/2005/8/layout/hierarchy3"/>
    <dgm:cxn modelId="{5D88FA0D-765C-48EB-B172-F88307852E63}" srcId="{ABB7A537-F9AA-4A09-BB37-D659A734599B}" destId="{50F2E7B8-062B-4E8D-8068-4DC0AC043CD0}" srcOrd="2" destOrd="0" parTransId="{40BF5B52-5856-4DD5-9EDA-6C9B0EBD0A95}" sibTransId="{76294228-4CA1-45CC-B5CA-C69420CC2D02}"/>
    <dgm:cxn modelId="{DE05F511-033E-496D-B23E-A9A6FAB37A1C}" type="presOf" srcId="{F6DCFFDB-9970-4845-BF46-881A392C7DFA}" destId="{129ED625-041E-4093-AEAF-B77276D0502C}" srcOrd="0" destOrd="0" presId="urn:microsoft.com/office/officeart/2005/8/layout/hierarchy3"/>
    <dgm:cxn modelId="{F8D19D13-799A-44ED-B190-A966004C136D}" type="presOf" srcId="{ABB7A537-F9AA-4A09-BB37-D659A734599B}" destId="{8AAD2105-D318-4EAC-AA4D-48FB1FF313E2}" srcOrd="0" destOrd="0" presId="urn:microsoft.com/office/officeart/2005/8/layout/hierarchy3"/>
    <dgm:cxn modelId="{F865B03A-D1E5-4412-AA52-2A3971A2670B}" type="presOf" srcId="{40BF5B52-5856-4DD5-9EDA-6C9B0EBD0A95}" destId="{F849B3BB-3595-42E2-B8C2-6B2F26CCE8F5}" srcOrd="0" destOrd="0" presId="urn:microsoft.com/office/officeart/2005/8/layout/hierarchy3"/>
    <dgm:cxn modelId="{1B8A3E69-C82C-4249-AA7F-67D23856A896}" type="presOf" srcId="{ABB7A537-F9AA-4A09-BB37-D659A734599B}" destId="{41A59074-587C-424C-94AE-ED8B750AFDC3}" srcOrd="1" destOrd="0" presId="urn:microsoft.com/office/officeart/2005/8/layout/hierarchy3"/>
    <dgm:cxn modelId="{DFF6688C-0C70-4D48-B0AC-417040349296}" type="presOf" srcId="{DBAFFB18-5995-42DC-97C8-BB0FEB2500D3}" destId="{CF1A706A-9AD6-4B86-ADE3-54EE2393F8A2}" srcOrd="0" destOrd="0" presId="urn:microsoft.com/office/officeart/2005/8/layout/hierarchy3"/>
    <dgm:cxn modelId="{71A3F391-F8F1-4C70-82B7-EFDBA1DF52EC}" srcId="{DBAFFB18-5995-42DC-97C8-BB0FEB2500D3}" destId="{ABB7A537-F9AA-4A09-BB37-D659A734599B}" srcOrd="0" destOrd="0" parTransId="{DA358154-9D22-48A2-B7D9-6745407E2464}" sibTransId="{4432CB62-6DE0-41B6-8F53-3A7673C80643}"/>
    <dgm:cxn modelId="{809E18B6-FDF1-4D33-9657-A0123B795A2C}" type="presOf" srcId="{BF3C9AB8-FD2D-4DAE-856A-FF83120E920C}" destId="{6647D2CE-9323-432D-902A-E2B3C1D39310}" srcOrd="0" destOrd="0" presId="urn:microsoft.com/office/officeart/2005/8/layout/hierarchy3"/>
    <dgm:cxn modelId="{97C70EBA-DAF3-4C8B-B9E1-6F2955644ADB}" type="presOf" srcId="{E8E48EBF-9B8E-4756-BEF0-55924B4E689F}" destId="{9A6AF40C-F032-45EA-8FEE-4758A042A8EA}" srcOrd="0" destOrd="0" presId="urn:microsoft.com/office/officeart/2005/8/layout/hierarchy3"/>
    <dgm:cxn modelId="{AF1CA6CC-BB65-4350-ABC2-F212C61A0D89}" srcId="{ABB7A537-F9AA-4A09-BB37-D659A734599B}" destId="{F6DCFFDB-9970-4845-BF46-881A392C7DFA}" srcOrd="0" destOrd="0" parTransId="{29085F97-0917-43A9-88D7-6E13D4F7348A}" sibTransId="{652F6030-1B4F-406B-84A1-44BCE80E3B9F}"/>
    <dgm:cxn modelId="{9A4786DA-8CDD-4C79-ACF6-E04D7D9C41B5}" srcId="{ABB7A537-F9AA-4A09-BB37-D659A734599B}" destId="{BF3C9AB8-FD2D-4DAE-856A-FF83120E920C}" srcOrd="1" destOrd="0" parTransId="{E8E48EBF-9B8E-4756-BEF0-55924B4E689F}" sibTransId="{FB826D8F-30F3-4B7A-B44A-C1442CC0C9E0}"/>
    <dgm:cxn modelId="{C82449DF-5432-436C-9A5E-62200406F109}" type="presOf" srcId="{29085F97-0917-43A9-88D7-6E13D4F7348A}" destId="{084D5AB3-F06F-4AA7-A18D-F26459A58937}" srcOrd="0" destOrd="0" presId="urn:microsoft.com/office/officeart/2005/8/layout/hierarchy3"/>
    <dgm:cxn modelId="{D3DC07C7-B6B3-4F46-BBA5-0F0E2650211F}" type="presParOf" srcId="{CF1A706A-9AD6-4B86-ADE3-54EE2393F8A2}" destId="{B2BBB741-006E-4141-B046-60EE65643A66}" srcOrd="0" destOrd="0" presId="urn:microsoft.com/office/officeart/2005/8/layout/hierarchy3"/>
    <dgm:cxn modelId="{4D3112A1-B491-4E9A-9AD0-74F17853433E}" type="presParOf" srcId="{B2BBB741-006E-4141-B046-60EE65643A66}" destId="{28065BE6-F41D-4C11-AEBD-C649099C7CE2}" srcOrd="0" destOrd="0" presId="urn:microsoft.com/office/officeart/2005/8/layout/hierarchy3"/>
    <dgm:cxn modelId="{B37B0AFB-F136-4173-9090-FAE45432CA06}" type="presParOf" srcId="{28065BE6-F41D-4C11-AEBD-C649099C7CE2}" destId="{8AAD2105-D318-4EAC-AA4D-48FB1FF313E2}" srcOrd="0" destOrd="0" presId="urn:microsoft.com/office/officeart/2005/8/layout/hierarchy3"/>
    <dgm:cxn modelId="{EFEF8350-01CA-46CC-9F65-5094DB602BB6}" type="presParOf" srcId="{28065BE6-F41D-4C11-AEBD-C649099C7CE2}" destId="{41A59074-587C-424C-94AE-ED8B750AFDC3}" srcOrd="1" destOrd="0" presId="urn:microsoft.com/office/officeart/2005/8/layout/hierarchy3"/>
    <dgm:cxn modelId="{CAA6251D-97A6-4344-9C71-6535B01FD515}" type="presParOf" srcId="{B2BBB741-006E-4141-B046-60EE65643A66}" destId="{7A740F7B-6706-4807-8AA1-12C82D26A51F}" srcOrd="1" destOrd="0" presId="urn:microsoft.com/office/officeart/2005/8/layout/hierarchy3"/>
    <dgm:cxn modelId="{C240CA39-3DE0-4D87-AFB9-4AFC03638616}" type="presParOf" srcId="{7A740F7B-6706-4807-8AA1-12C82D26A51F}" destId="{084D5AB3-F06F-4AA7-A18D-F26459A58937}" srcOrd="0" destOrd="0" presId="urn:microsoft.com/office/officeart/2005/8/layout/hierarchy3"/>
    <dgm:cxn modelId="{23ACD1E3-754D-4082-877C-30E2059F6855}" type="presParOf" srcId="{7A740F7B-6706-4807-8AA1-12C82D26A51F}" destId="{129ED625-041E-4093-AEAF-B77276D0502C}" srcOrd="1" destOrd="0" presId="urn:microsoft.com/office/officeart/2005/8/layout/hierarchy3"/>
    <dgm:cxn modelId="{0EF03545-849A-45B2-9229-EB856FE2EB2B}" type="presParOf" srcId="{7A740F7B-6706-4807-8AA1-12C82D26A51F}" destId="{9A6AF40C-F032-45EA-8FEE-4758A042A8EA}" srcOrd="2" destOrd="0" presId="urn:microsoft.com/office/officeart/2005/8/layout/hierarchy3"/>
    <dgm:cxn modelId="{55E6DF97-005A-44DA-B2F4-C33815E2D143}" type="presParOf" srcId="{7A740F7B-6706-4807-8AA1-12C82D26A51F}" destId="{6647D2CE-9323-432D-902A-E2B3C1D39310}" srcOrd="3" destOrd="0" presId="urn:microsoft.com/office/officeart/2005/8/layout/hierarchy3"/>
    <dgm:cxn modelId="{62EE3D10-B863-43BB-8F82-507F8B6DE86D}" type="presParOf" srcId="{7A740F7B-6706-4807-8AA1-12C82D26A51F}" destId="{F849B3BB-3595-42E2-B8C2-6B2F26CCE8F5}" srcOrd="4" destOrd="0" presId="urn:microsoft.com/office/officeart/2005/8/layout/hierarchy3"/>
    <dgm:cxn modelId="{0DC041B2-2061-461D-8240-215A5DD1E45B}" type="presParOf" srcId="{7A740F7B-6706-4807-8AA1-12C82D26A51F}" destId="{A8A208A4-9DA8-47BD-B7D5-95E1ACD98413}"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AD2105-D318-4EAC-AA4D-48FB1FF313E2}">
      <dsp:nvSpPr>
        <dsp:cNvPr id="0" name=""/>
        <dsp:cNvSpPr/>
      </dsp:nvSpPr>
      <dsp:spPr>
        <a:xfrm>
          <a:off x="700225" y="143"/>
          <a:ext cx="2726961" cy="89839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68580" rIns="102870" bIns="68580" numCol="1" spcCol="1270" anchor="ctr" anchorCtr="0">
          <a:noAutofit/>
        </a:bodyPr>
        <a:lstStyle/>
        <a:p>
          <a:pPr marL="0" lvl="0" indent="0" algn="ctr" defTabSz="2400300">
            <a:lnSpc>
              <a:spcPct val="90000"/>
            </a:lnSpc>
            <a:spcBef>
              <a:spcPct val="0"/>
            </a:spcBef>
            <a:spcAft>
              <a:spcPct val="35000"/>
            </a:spcAft>
            <a:buNone/>
          </a:pPr>
          <a:r>
            <a:rPr lang="en-US" sz="5400" kern="1200" dirty="0"/>
            <a:t>RNN</a:t>
          </a:r>
          <a:endParaRPr lang="en-GB" sz="5400" kern="1200" dirty="0"/>
        </a:p>
      </dsp:txBody>
      <dsp:txXfrm>
        <a:off x="726538" y="26456"/>
        <a:ext cx="2674335" cy="845766"/>
      </dsp:txXfrm>
    </dsp:sp>
    <dsp:sp modelId="{084D5AB3-F06F-4AA7-A18D-F26459A58937}">
      <dsp:nvSpPr>
        <dsp:cNvPr id="0" name=""/>
        <dsp:cNvSpPr/>
      </dsp:nvSpPr>
      <dsp:spPr>
        <a:xfrm>
          <a:off x="972921" y="898535"/>
          <a:ext cx="272696" cy="673794"/>
        </a:xfrm>
        <a:custGeom>
          <a:avLst/>
          <a:gdLst/>
          <a:ahLst/>
          <a:cxnLst/>
          <a:rect l="0" t="0" r="0" b="0"/>
          <a:pathLst>
            <a:path>
              <a:moveTo>
                <a:pt x="0" y="0"/>
              </a:moveTo>
              <a:lnTo>
                <a:pt x="0" y="673794"/>
              </a:lnTo>
              <a:lnTo>
                <a:pt x="272696" y="67379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29ED625-041E-4093-AEAF-B77276D0502C}">
      <dsp:nvSpPr>
        <dsp:cNvPr id="0" name=""/>
        <dsp:cNvSpPr/>
      </dsp:nvSpPr>
      <dsp:spPr>
        <a:xfrm>
          <a:off x="1245617" y="1123133"/>
          <a:ext cx="3476705" cy="898392"/>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cs typeface="Aharoni" panose="02010803020104030203" pitchFamily="2" charset="-79"/>
            </a:rPr>
            <a:t>Long short-term memory (LSTM)</a:t>
          </a:r>
          <a:endParaRPr lang="en-GB" sz="1600" kern="1200" dirty="0">
            <a:latin typeface="+mn-lt"/>
          </a:endParaRPr>
        </a:p>
      </dsp:txBody>
      <dsp:txXfrm>
        <a:off x="1271930" y="1149446"/>
        <a:ext cx="3424079" cy="845766"/>
      </dsp:txXfrm>
    </dsp:sp>
    <dsp:sp modelId="{9A6AF40C-F032-45EA-8FEE-4758A042A8EA}">
      <dsp:nvSpPr>
        <dsp:cNvPr id="0" name=""/>
        <dsp:cNvSpPr/>
      </dsp:nvSpPr>
      <dsp:spPr>
        <a:xfrm>
          <a:off x="972921" y="898535"/>
          <a:ext cx="272696" cy="1796784"/>
        </a:xfrm>
        <a:custGeom>
          <a:avLst/>
          <a:gdLst/>
          <a:ahLst/>
          <a:cxnLst/>
          <a:rect l="0" t="0" r="0" b="0"/>
          <a:pathLst>
            <a:path>
              <a:moveTo>
                <a:pt x="0" y="0"/>
              </a:moveTo>
              <a:lnTo>
                <a:pt x="0" y="1796784"/>
              </a:lnTo>
              <a:lnTo>
                <a:pt x="272696" y="179678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647D2CE-9323-432D-902A-E2B3C1D39310}">
      <dsp:nvSpPr>
        <dsp:cNvPr id="0" name=""/>
        <dsp:cNvSpPr/>
      </dsp:nvSpPr>
      <dsp:spPr>
        <a:xfrm>
          <a:off x="1245617" y="2246124"/>
          <a:ext cx="3476705" cy="898392"/>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cs typeface="Aharoni" panose="02010803020104030203" pitchFamily="2" charset="-79"/>
            </a:rPr>
            <a:t>Gated recurrent units (GRU)</a:t>
          </a:r>
          <a:endParaRPr lang="en-GB" sz="1600" kern="1200" dirty="0">
            <a:latin typeface="+mn-lt"/>
          </a:endParaRPr>
        </a:p>
      </dsp:txBody>
      <dsp:txXfrm>
        <a:off x="1271930" y="2272437"/>
        <a:ext cx="3424079" cy="845766"/>
      </dsp:txXfrm>
    </dsp:sp>
    <dsp:sp modelId="{F849B3BB-3595-42E2-B8C2-6B2F26CCE8F5}">
      <dsp:nvSpPr>
        <dsp:cNvPr id="0" name=""/>
        <dsp:cNvSpPr/>
      </dsp:nvSpPr>
      <dsp:spPr>
        <a:xfrm>
          <a:off x="972921" y="898535"/>
          <a:ext cx="272696" cy="2919774"/>
        </a:xfrm>
        <a:custGeom>
          <a:avLst/>
          <a:gdLst/>
          <a:ahLst/>
          <a:cxnLst/>
          <a:rect l="0" t="0" r="0" b="0"/>
          <a:pathLst>
            <a:path>
              <a:moveTo>
                <a:pt x="0" y="0"/>
              </a:moveTo>
              <a:lnTo>
                <a:pt x="0" y="2919774"/>
              </a:lnTo>
              <a:lnTo>
                <a:pt x="272696" y="291977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A208A4-9DA8-47BD-B7D5-95E1ACD98413}">
      <dsp:nvSpPr>
        <dsp:cNvPr id="0" name=""/>
        <dsp:cNvSpPr/>
      </dsp:nvSpPr>
      <dsp:spPr>
        <a:xfrm>
          <a:off x="1245617" y="3369114"/>
          <a:ext cx="3489627" cy="898392"/>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rPr>
            <a:t>Vanilla RNN </a:t>
          </a:r>
          <a:endParaRPr lang="en-GB" sz="1600" kern="1200" dirty="0">
            <a:latin typeface="+mn-lt"/>
          </a:endParaRPr>
        </a:p>
      </dsp:txBody>
      <dsp:txXfrm>
        <a:off x="1271930" y="3395427"/>
        <a:ext cx="3437001" cy="84576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12/10/2021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78683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12/10/2021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4093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12/10/2021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69954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12/10/2021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12966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12/10/2021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75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12/10/2021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55029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12/10/2021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6779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12/10/2021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6963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12/10/2021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20180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12/10/2021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271488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12/10/2021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38963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12/10/2021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3677418"/>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38.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74C43D3-18C9-425A-8377-AABD7F352C29}"/>
              </a:ext>
            </a:extLst>
          </p:cNvPr>
          <p:cNvSpPr>
            <a:spLocks noGrp="1"/>
          </p:cNvSpPr>
          <p:nvPr>
            <p:ph type="ctrTitle"/>
          </p:nvPr>
        </p:nvSpPr>
        <p:spPr>
          <a:xfrm>
            <a:off x="484814" y="640080"/>
            <a:ext cx="3659246" cy="2850319"/>
          </a:xfrm>
        </p:spPr>
        <p:txBody>
          <a:bodyPr>
            <a:normAutofit/>
          </a:bodyPr>
          <a:lstStyle/>
          <a:p>
            <a:r>
              <a:rPr lang="en-GB" sz="3400">
                <a:solidFill>
                  <a:srgbClr val="FFFFFF"/>
                </a:solidFill>
              </a:rPr>
              <a:t>Cryptocurrency prediction</a:t>
            </a:r>
          </a:p>
        </p:txBody>
      </p:sp>
      <p:sp>
        <p:nvSpPr>
          <p:cNvPr id="3" name="Subtitle 2">
            <a:extLst>
              <a:ext uri="{FF2B5EF4-FFF2-40B4-BE49-F238E27FC236}">
                <a16:creationId xmlns:a16="http://schemas.microsoft.com/office/drawing/2014/main" id="{4D9BC1DC-A783-444C-9B15-CFB7443D161C}"/>
              </a:ext>
            </a:extLst>
          </p:cNvPr>
          <p:cNvSpPr>
            <a:spLocks noGrp="1"/>
          </p:cNvSpPr>
          <p:nvPr>
            <p:ph type="subTitle" idx="1"/>
          </p:nvPr>
        </p:nvSpPr>
        <p:spPr>
          <a:xfrm>
            <a:off x="484814" y="3812134"/>
            <a:ext cx="3659246" cy="2349823"/>
          </a:xfrm>
        </p:spPr>
        <p:txBody>
          <a:bodyPr>
            <a:normAutofit/>
          </a:bodyPr>
          <a:lstStyle/>
          <a:p>
            <a:r>
              <a:rPr lang="en-GB" sz="1800">
                <a:solidFill>
                  <a:srgbClr val="FFFFFF"/>
                </a:solidFill>
              </a:rPr>
              <a:t>Can we predict the future price of a cryptocurrency?</a:t>
            </a:r>
          </a:p>
          <a:p>
            <a:endParaRPr lang="en-GB" sz="1800">
              <a:solidFill>
                <a:srgbClr val="FFFFFF"/>
              </a:solidFill>
            </a:endParaRPr>
          </a:p>
        </p:txBody>
      </p:sp>
      <p:cxnSp>
        <p:nvCxnSpPr>
          <p:cNvPr id="139" name="Straight Connector 138">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26" name="Picture 2" descr="What Is Ethereum?">
            <a:extLst>
              <a:ext uri="{FF2B5EF4-FFF2-40B4-BE49-F238E27FC236}">
                <a16:creationId xmlns:a16="http://schemas.microsoft.com/office/drawing/2014/main" id="{4363ADC8-40B1-455D-BDA8-DCBB180CD6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89" r="31084" b="1"/>
          <a:stretch/>
        </p:blipFill>
        <p:spPr bwMode="auto">
          <a:xfrm>
            <a:off x="4635095" y="10"/>
            <a:ext cx="7556889"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165811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938069-E829-4FDE-B7B4-DD093003262C}"/>
              </a:ext>
            </a:extLst>
          </p:cNvPr>
          <p:cNvPicPr>
            <a:picLocks noChangeAspect="1"/>
          </p:cNvPicPr>
          <p:nvPr/>
        </p:nvPicPr>
        <p:blipFill>
          <a:blip r:embed="rId2"/>
          <a:stretch>
            <a:fillRect/>
          </a:stretch>
        </p:blipFill>
        <p:spPr>
          <a:xfrm>
            <a:off x="590787" y="759759"/>
            <a:ext cx="5312469" cy="5621209"/>
          </a:xfrm>
          <a:prstGeom prst="rect">
            <a:avLst/>
          </a:prstGeom>
        </p:spPr>
      </p:pic>
      <p:sp>
        <p:nvSpPr>
          <p:cNvPr id="4" name="TextBox 3">
            <a:extLst>
              <a:ext uri="{FF2B5EF4-FFF2-40B4-BE49-F238E27FC236}">
                <a16:creationId xmlns:a16="http://schemas.microsoft.com/office/drawing/2014/main" id="{96B5BA1C-365C-4D98-828C-C7178FF75A3D}"/>
              </a:ext>
            </a:extLst>
          </p:cNvPr>
          <p:cNvSpPr txBox="1"/>
          <p:nvPr/>
        </p:nvSpPr>
        <p:spPr>
          <a:xfrm>
            <a:off x="7173426" y="598395"/>
            <a:ext cx="4356653" cy="1077218"/>
          </a:xfrm>
          <a:prstGeom prst="rect">
            <a:avLst/>
          </a:prstGeom>
          <a:noFill/>
        </p:spPr>
        <p:txBody>
          <a:bodyPr wrap="square" rtlCol="0">
            <a:spAutoFit/>
          </a:bodyPr>
          <a:lstStyle/>
          <a:p>
            <a:r>
              <a:rPr lang="en-GB" sz="3200" dirty="0">
                <a:solidFill>
                  <a:schemeClr val="bg1"/>
                </a:solidFill>
              </a:rPr>
              <a:t>Cross validation output</a:t>
            </a:r>
          </a:p>
          <a:p>
            <a:r>
              <a:rPr lang="en-GB" sz="3200" dirty="0">
                <a:solidFill>
                  <a:schemeClr val="bg1"/>
                </a:solidFill>
              </a:rPr>
              <a:t>- Test 1</a:t>
            </a:r>
          </a:p>
        </p:txBody>
      </p:sp>
      <p:cxnSp>
        <p:nvCxnSpPr>
          <p:cNvPr id="6" name="Straight Connector 5">
            <a:extLst>
              <a:ext uri="{FF2B5EF4-FFF2-40B4-BE49-F238E27FC236}">
                <a16:creationId xmlns:a16="http://schemas.microsoft.com/office/drawing/2014/main" id="{27EE1B94-BBF8-4186-932F-866954DF96D9}"/>
              </a:ext>
            </a:extLst>
          </p:cNvPr>
          <p:cNvCxnSpPr>
            <a:cxnSpLocks/>
          </p:cNvCxnSpPr>
          <p:nvPr/>
        </p:nvCxnSpPr>
        <p:spPr>
          <a:xfrm>
            <a:off x="7173426" y="1675613"/>
            <a:ext cx="4262814"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DAC1D4B-34C1-43FE-A1BF-2363CC190742}"/>
              </a:ext>
            </a:extLst>
          </p:cNvPr>
          <p:cNvSpPr txBox="1"/>
          <p:nvPr/>
        </p:nvSpPr>
        <p:spPr>
          <a:xfrm>
            <a:off x="7357623" y="2467255"/>
            <a:ext cx="3782590" cy="2031325"/>
          </a:xfrm>
          <a:prstGeom prst="rect">
            <a:avLst/>
          </a:prstGeom>
          <a:noFill/>
        </p:spPr>
        <p:txBody>
          <a:bodyPr wrap="square" rtlCol="0">
            <a:spAutoFit/>
          </a:bodyPr>
          <a:lstStyle/>
          <a:p>
            <a:r>
              <a:rPr lang="en-GB" dirty="0">
                <a:solidFill>
                  <a:schemeClr val="bg1"/>
                </a:solidFill>
              </a:rPr>
              <a:t>Linear Regression, </a:t>
            </a:r>
          </a:p>
          <a:p>
            <a:r>
              <a:rPr lang="en-GB" dirty="0">
                <a:solidFill>
                  <a:schemeClr val="bg1"/>
                </a:solidFill>
              </a:rPr>
              <a:t>Lasso,</a:t>
            </a:r>
          </a:p>
          <a:p>
            <a:r>
              <a:rPr lang="en-GB" dirty="0">
                <a:solidFill>
                  <a:schemeClr val="bg1"/>
                </a:solidFill>
              </a:rPr>
              <a:t>NN (</a:t>
            </a:r>
            <a:r>
              <a:rPr lang="en-GB" dirty="0" err="1">
                <a:solidFill>
                  <a:schemeClr val="bg1"/>
                </a:solidFill>
              </a:rPr>
              <a:t>MLPRegressor</a:t>
            </a:r>
            <a:r>
              <a:rPr lang="en-GB" dirty="0">
                <a:solidFill>
                  <a:schemeClr val="bg1"/>
                </a:solidFill>
              </a:rPr>
              <a:t>)</a:t>
            </a:r>
          </a:p>
          <a:p>
            <a:endParaRPr lang="en-GB" dirty="0">
              <a:solidFill>
                <a:schemeClr val="bg1"/>
              </a:solidFill>
            </a:endParaRPr>
          </a:p>
          <a:p>
            <a:r>
              <a:rPr lang="en-GB" dirty="0">
                <a:solidFill>
                  <a:schemeClr val="bg1"/>
                </a:solidFill>
              </a:rPr>
              <a:t>appear to be the best models for this data, at least in terms of the R squared score.</a:t>
            </a:r>
          </a:p>
        </p:txBody>
      </p:sp>
    </p:spTree>
    <p:extLst>
      <p:ext uri="{BB962C8B-B14F-4D97-AF65-F5344CB8AC3E}">
        <p14:creationId xmlns:p14="http://schemas.microsoft.com/office/powerpoint/2010/main" val="410083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D6BAE7-04B8-4296-A653-82BCC5619EE9}"/>
              </a:ext>
            </a:extLst>
          </p:cNvPr>
          <p:cNvSpPr txBox="1"/>
          <p:nvPr/>
        </p:nvSpPr>
        <p:spPr>
          <a:xfrm>
            <a:off x="296029" y="355352"/>
            <a:ext cx="3460248" cy="954107"/>
          </a:xfrm>
          <a:prstGeom prst="rect">
            <a:avLst/>
          </a:prstGeom>
          <a:noFill/>
        </p:spPr>
        <p:txBody>
          <a:bodyPr wrap="square" rtlCol="0">
            <a:spAutoFit/>
          </a:bodyPr>
          <a:lstStyle/>
          <a:p>
            <a:r>
              <a:rPr lang="en-GB" sz="2800" dirty="0">
                <a:solidFill>
                  <a:schemeClr val="bg1"/>
                </a:solidFill>
              </a:rPr>
              <a:t>Applying the best model from CV</a:t>
            </a:r>
          </a:p>
        </p:txBody>
      </p:sp>
      <p:sp>
        <p:nvSpPr>
          <p:cNvPr id="3" name="TextBox 2">
            <a:extLst>
              <a:ext uri="{FF2B5EF4-FFF2-40B4-BE49-F238E27FC236}">
                <a16:creationId xmlns:a16="http://schemas.microsoft.com/office/drawing/2014/main" id="{F1774EA6-B246-4A20-8B6A-452E3B744A67}"/>
              </a:ext>
            </a:extLst>
          </p:cNvPr>
          <p:cNvSpPr txBox="1"/>
          <p:nvPr/>
        </p:nvSpPr>
        <p:spPr>
          <a:xfrm>
            <a:off x="296029" y="1737280"/>
            <a:ext cx="3539189" cy="3693319"/>
          </a:xfrm>
          <a:prstGeom prst="rect">
            <a:avLst/>
          </a:prstGeom>
          <a:noFill/>
        </p:spPr>
        <p:txBody>
          <a:bodyPr wrap="square" rtlCol="0">
            <a:spAutoFit/>
          </a:bodyPr>
          <a:lstStyle/>
          <a:p>
            <a:r>
              <a:rPr lang="en-GB" dirty="0">
                <a:solidFill>
                  <a:schemeClr val="bg1"/>
                </a:solidFill>
              </a:rPr>
              <a:t>Linear Regression model used</a:t>
            </a:r>
          </a:p>
          <a:p>
            <a:endParaRPr lang="en-GB" dirty="0">
              <a:solidFill>
                <a:schemeClr val="bg1"/>
              </a:solidFill>
            </a:endParaRPr>
          </a:p>
          <a:p>
            <a:r>
              <a:rPr lang="en-GB" dirty="0" err="1">
                <a:solidFill>
                  <a:schemeClr val="bg1"/>
                </a:solidFill>
              </a:rPr>
              <a:t>X_train</a:t>
            </a:r>
            <a:r>
              <a:rPr lang="en-GB" dirty="0">
                <a:solidFill>
                  <a:schemeClr val="bg1"/>
                </a:solidFill>
              </a:rPr>
              <a:t> and </a:t>
            </a:r>
            <a:r>
              <a:rPr lang="en-GB" dirty="0" err="1">
                <a:solidFill>
                  <a:schemeClr val="bg1"/>
                </a:solidFill>
              </a:rPr>
              <a:t>y_train</a:t>
            </a:r>
            <a:r>
              <a:rPr lang="en-GB" dirty="0">
                <a:solidFill>
                  <a:schemeClr val="bg1"/>
                </a:solidFill>
              </a:rPr>
              <a:t> = 47 months</a:t>
            </a:r>
          </a:p>
          <a:p>
            <a:endParaRPr lang="en-GB" dirty="0">
              <a:solidFill>
                <a:schemeClr val="bg1"/>
              </a:solidFill>
            </a:endParaRPr>
          </a:p>
          <a:p>
            <a:r>
              <a:rPr lang="en-GB" dirty="0" err="1">
                <a:solidFill>
                  <a:schemeClr val="bg1"/>
                </a:solidFill>
              </a:rPr>
              <a:t>X_test</a:t>
            </a:r>
            <a:r>
              <a:rPr lang="en-GB" dirty="0">
                <a:solidFill>
                  <a:schemeClr val="bg1"/>
                </a:solidFill>
              </a:rPr>
              <a:t> and </a:t>
            </a:r>
            <a:r>
              <a:rPr lang="en-GB" dirty="0" err="1">
                <a:solidFill>
                  <a:schemeClr val="bg1"/>
                </a:solidFill>
              </a:rPr>
              <a:t>y_test</a:t>
            </a:r>
            <a:r>
              <a:rPr lang="en-GB" dirty="0">
                <a:solidFill>
                  <a:schemeClr val="bg1"/>
                </a:solidFill>
              </a:rPr>
              <a:t> = last 1 month</a:t>
            </a:r>
          </a:p>
          <a:p>
            <a:endParaRPr lang="en-GB" dirty="0">
              <a:solidFill>
                <a:schemeClr val="bg1"/>
              </a:solidFill>
            </a:endParaRPr>
          </a:p>
          <a:p>
            <a:r>
              <a:rPr lang="en-GB" dirty="0">
                <a:solidFill>
                  <a:schemeClr val="bg1"/>
                </a:solidFill>
              </a:rPr>
              <a:t>That’s almost 4 years to train on and 1 month to test.</a:t>
            </a:r>
          </a:p>
          <a:p>
            <a:endParaRPr lang="en-GB" dirty="0">
              <a:solidFill>
                <a:schemeClr val="bg1"/>
              </a:solidFill>
            </a:endParaRPr>
          </a:p>
          <a:p>
            <a:r>
              <a:rPr lang="en-GB" dirty="0">
                <a:solidFill>
                  <a:schemeClr val="bg1"/>
                </a:solidFill>
              </a:rPr>
              <a:t>Scaling was either manually set using the Standard Scaler or was passed as an argument to the model (normalize=True)</a:t>
            </a:r>
          </a:p>
        </p:txBody>
      </p:sp>
      <p:cxnSp>
        <p:nvCxnSpPr>
          <p:cNvPr id="5" name="Straight Connector 4">
            <a:extLst>
              <a:ext uri="{FF2B5EF4-FFF2-40B4-BE49-F238E27FC236}">
                <a16:creationId xmlns:a16="http://schemas.microsoft.com/office/drawing/2014/main" id="{558A510C-D0D1-47E0-9B2B-86CC5310E8BD}"/>
              </a:ext>
            </a:extLst>
          </p:cNvPr>
          <p:cNvCxnSpPr/>
          <p:nvPr/>
        </p:nvCxnSpPr>
        <p:spPr>
          <a:xfrm>
            <a:off x="296029" y="1309459"/>
            <a:ext cx="2802405"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3C1459B-0395-4CE8-BA17-44A06BDD2422}"/>
              </a:ext>
            </a:extLst>
          </p:cNvPr>
          <p:cNvSpPr txBox="1"/>
          <p:nvPr/>
        </p:nvSpPr>
        <p:spPr>
          <a:xfrm>
            <a:off x="296029" y="5728636"/>
            <a:ext cx="2591896" cy="461665"/>
          </a:xfrm>
          <a:prstGeom prst="rect">
            <a:avLst/>
          </a:prstGeom>
          <a:noFill/>
        </p:spPr>
        <p:txBody>
          <a:bodyPr wrap="square" rtlCol="0">
            <a:spAutoFit/>
          </a:bodyPr>
          <a:lstStyle/>
          <a:p>
            <a:r>
              <a:rPr lang="en-GB" sz="2400" b="1" dirty="0">
                <a:solidFill>
                  <a:schemeClr val="accent1"/>
                </a:solidFill>
              </a:rPr>
              <a:t>R2 Score: 0.919</a:t>
            </a:r>
          </a:p>
        </p:txBody>
      </p:sp>
      <p:pic>
        <p:nvPicPr>
          <p:cNvPr id="8" name="Picture 7">
            <a:extLst>
              <a:ext uri="{FF2B5EF4-FFF2-40B4-BE49-F238E27FC236}">
                <a16:creationId xmlns:a16="http://schemas.microsoft.com/office/drawing/2014/main" id="{D8106E20-2AE0-43DC-9C86-E277FF38030C}"/>
              </a:ext>
            </a:extLst>
          </p:cNvPr>
          <p:cNvPicPr>
            <a:picLocks noChangeAspect="1"/>
          </p:cNvPicPr>
          <p:nvPr/>
        </p:nvPicPr>
        <p:blipFill>
          <a:blip r:embed="rId2"/>
          <a:stretch>
            <a:fillRect/>
          </a:stretch>
        </p:blipFill>
        <p:spPr>
          <a:xfrm>
            <a:off x="4123614" y="355352"/>
            <a:ext cx="2360561" cy="6147295"/>
          </a:xfrm>
          <a:prstGeom prst="rect">
            <a:avLst/>
          </a:prstGeom>
        </p:spPr>
      </p:pic>
      <p:pic>
        <p:nvPicPr>
          <p:cNvPr id="10" name="Picture 9">
            <a:extLst>
              <a:ext uri="{FF2B5EF4-FFF2-40B4-BE49-F238E27FC236}">
                <a16:creationId xmlns:a16="http://schemas.microsoft.com/office/drawing/2014/main" id="{4C7985C4-10A6-49F3-8FBF-163F498B199A}"/>
              </a:ext>
            </a:extLst>
          </p:cNvPr>
          <p:cNvPicPr>
            <a:picLocks noChangeAspect="1"/>
          </p:cNvPicPr>
          <p:nvPr/>
        </p:nvPicPr>
        <p:blipFill>
          <a:blip r:embed="rId3"/>
          <a:stretch>
            <a:fillRect/>
          </a:stretch>
        </p:blipFill>
        <p:spPr>
          <a:xfrm>
            <a:off x="7254377" y="355352"/>
            <a:ext cx="4455980" cy="2910854"/>
          </a:xfrm>
          <a:prstGeom prst="rect">
            <a:avLst/>
          </a:prstGeom>
        </p:spPr>
      </p:pic>
      <p:pic>
        <p:nvPicPr>
          <p:cNvPr id="12" name="Picture 11">
            <a:extLst>
              <a:ext uri="{FF2B5EF4-FFF2-40B4-BE49-F238E27FC236}">
                <a16:creationId xmlns:a16="http://schemas.microsoft.com/office/drawing/2014/main" id="{7DBB56EF-3E89-42F2-8D66-2DC7574E6B3B}"/>
              </a:ext>
            </a:extLst>
          </p:cNvPr>
          <p:cNvPicPr>
            <a:picLocks noChangeAspect="1"/>
          </p:cNvPicPr>
          <p:nvPr/>
        </p:nvPicPr>
        <p:blipFill>
          <a:blip r:embed="rId4"/>
          <a:stretch>
            <a:fillRect/>
          </a:stretch>
        </p:blipFill>
        <p:spPr>
          <a:xfrm>
            <a:off x="7254377" y="3551971"/>
            <a:ext cx="4522816" cy="2975380"/>
          </a:xfrm>
          <a:prstGeom prst="rect">
            <a:avLst/>
          </a:prstGeom>
        </p:spPr>
      </p:pic>
    </p:spTree>
    <p:extLst>
      <p:ext uri="{BB962C8B-B14F-4D97-AF65-F5344CB8AC3E}">
        <p14:creationId xmlns:p14="http://schemas.microsoft.com/office/powerpoint/2010/main" val="2748684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EC2A50-0D76-4D87-9C94-69D8B557D422}"/>
              </a:ext>
            </a:extLst>
          </p:cNvPr>
          <p:cNvPicPr>
            <a:picLocks noChangeAspect="1"/>
          </p:cNvPicPr>
          <p:nvPr/>
        </p:nvPicPr>
        <p:blipFill>
          <a:blip r:embed="rId2"/>
          <a:stretch>
            <a:fillRect/>
          </a:stretch>
        </p:blipFill>
        <p:spPr>
          <a:xfrm>
            <a:off x="468404" y="644997"/>
            <a:ext cx="3606779" cy="6011298"/>
          </a:xfrm>
          <a:prstGeom prst="rect">
            <a:avLst/>
          </a:prstGeom>
        </p:spPr>
      </p:pic>
      <p:sp>
        <p:nvSpPr>
          <p:cNvPr id="4" name="TextBox 3">
            <a:extLst>
              <a:ext uri="{FF2B5EF4-FFF2-40B4-BE49-F238E27FC236}">
                <a16:creationId xmlns:a16="http://schemas.microsoft.com/office/drawing/2014/main" id="{B8BBADFF-83E1-4DB5-96C6-D72133BD3B28}"/>
              </a:ext>
            </a:extLst>
          </p:cNvPr>
          <p:cNvSpPr txBox="1"/>
          <p:nvPr/>
        </p:nvSpPr>
        <p:spPr>
          <a:xfrm>
            <a:off x="468404" y="50386"/>
            <a:ext cx="7032811" cy="461665"/>
          </a:xfrm>
          <a:prstGeom prst="rect">
            <a:avLst/>
          </a:prstGeom>
          <a:noFill/>
        </p:spPr>
        <p:txBody>
          <a:bodyPr wrap="square" rtlCol="0">
            <a:spAutoFit/>
          </a:bodyPr>
          <a:lstStyle/>
          <a:p>
            <a:r>
              <a:rPr lang="en-GB" sz="2400" dirty="0">
                <a:solidFill>
                  <a:schemeClr val="bg1"/>
                </a:solidFill>
              </a:rPr>
              <a:t>Using close price 30 days in future as the target?</a:t>
            </a:r>
          </a:p>
        </p:txBody>
      </p:sp>
      <p:cxnSp>
        <p:nvCxnSpPr>
          <p:cNvPr id="6" name="Straight Arrow Connector 5">
            <a:extLst>
              <a:ext uri="{FF2B5EF4-FFF2-40B4-BE49-F238E27FC236}">
                <a16:creationId xmlns:a16="http://schemas.microsoft.com/office/drawing/2014/main" id="{638B39B6-156D-4C03-8602-DD57E18324B6}"/>
              </a:ext>
            </a:extLst>
          </p:cNvPr>
          <p:cNvCxnSpPr/>
          <p:nvPr/>
        </p:nvCxnSpPr>
        <p:spPr>
          <a:xfrm flipV="1">
            <a:off x="2198594" y="1149724"/>
            <a:ext cx="1566582" cy="5183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757B353-EA7B-44EE-A56E-D15A5B5BF37D}"/>
              </a:ext>
            </a:extLst>
          </p:cNvPr>
          <p:cNvCxnSpPr/>
          <p:nvPr/>
        </p:nvCxnSpPr>
        <p:spPr>
          <a:xfrm flipV="1">
            <a:off x="2216927" y="1328840"/>
            <a:ext cx="1657761" cy="5223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1649CBA-4AF9-4249-90FE-FB942D2D2813}"/>
              </a:ext>
            </a:extLst>
          </p:cNvPr>
          <p:cNvSpPr txBox="1"/>
          <p:nvPr/>
        </p:nvSpPr>
        <p:spPr>
          <a:xfrm>
            <a:off x="5150902" y="2470431"/>
            <a:ext cx="5694197" cy="338554"/>
          </a:xfrm>
          <a:prstGeom prst="rect">
            <a:avLst/>
          </a:prstGeom>
          <a:noFill/>
        </p:spPr>
        <p:txBody>
          <a:bodyPr wrap="square" rtlCol="0">
            <a:spAutoFit/>
          </a:bodyPr>
          <a:lstStyle/>
          <a:p>
            <a:r>
              <a:rPr lang="en-GB" sz="1600" dirty="0">
                <a:solidFill>
                  <a:schemeClr val="bg1"/>
                </a:solidFill>
              </a:rPr>
              <a:t>Last 30 days which had </a:t>
            </a:r>
            <a:r>
              <a:rPr lang="en-GB" sz="1600" dirty="0" err="1">
                <a:solidFill>
                  <a:schemeClr val="bg1"/>
                </a:solidFill>
              </a:rPr>
              <a:t>NaN</a:t>
            </a:r>
            <a:r>
              <a:rPr lang="en-GB" sz="1600" dirty="0">
                <a:solidFill>
                  <a:schemeClr val="bg1"/>
                </a:solidFill>
              </a:rPr>
              <a:t> values in target dropped from data</a:t>
            </a:r>
          </a:p>
        </p:txBody>
      </p:sp>
      <p:cxnSp>
        <p:nvCxnSpPr>
          <p:cNvPr id="13" name="Straight Connector 12">
            <a:extLst>
              <a:ext uri="{FF2B5EF4-FFF2-40B4-BE49-F238E27FC236}">
                <a16:creationId xmlns:a16="http://schemas.microsoft.com/office/drawing/2014/main" id="{CA86A9C9-1578-4BFE-ADA0-9EB32FA5D0F9}"/>
              </a:ext>
            </a:extLst>
          </p:cNvPr>
          <p:cNvCxnSpPr>
            <a:cxnSpLocks/>
          </p:cNvCxnSpPr>
          <p:nvPr/>
        </p:nvCxnSpPr>
        <p:spPr>
          <a:xfrm>
            <a:off x="468404" y="512051"/>
            <a:ext cx="6425777"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4253F891-101D-420A-94F6-E6B001F2446B}"/>
              </a:ext>
            </a:extLst>
          </p:cNvPr>
          <p:cNvPicPr>
            <a:picLocks noChangeAspect="1"/>
          </p:cNvPicPr>
          <p:nvPr/>
        </p:nvPicPr>
        <p:blipFill>
          <a:blip r:embed="rId3"/>
          <a:stretch>
            <a:fillRect/>
          </a:stretch>
        </p:blipFill>
        <p:spPr>
          <a:xfrm>
            <a:off x="5150901" y="3080572"/>
            <a:ext cx="5694198" cy="3252993"/>
          </a:xfrm>
          <a:prstGeom prst="rect">
            <a:avLst/>
          </a:prstGeom>
        </p:spPr>
      </p:pic>
      <p:sp>
        <p:nvSpPr>
          <p:cNvPr id="20" name="TextBox 19">
            <a:extLst>
              <a:ext uri="{FF2B5EF4-FFF2-40B4-BE49-F238E27FC236}">
                <a16:creationId xmlns:a16="http://schemas.microsoft.com/office/drawing/2014/main" id="{97098515-12EA-4C4D-936A-DFFC03327D41}"/>
              </a:ext>
            </a:extLst>
          </p:cNvPr>
          <p:cNvSpPr txBox="1"/>
          <p:nvPr/>
        </p:nvSpPr>
        <p:spPr>
          <a:xfrm>
            <a:off x="5150901" y="1101107"/>
            <a:ext cx="5641571" cy="646331"/>
          </a:xfrm>
          <a:prstGeom prst="rect">
            <a:avLst/>
          </a:prstGeom>
          <a:noFill/>
        </p:spPr>
        <p:txBody>
          <a:bodyPr wrap="square" rtlCol="0">
            <a:spAutoFit/>
          </a:bodyPr>
          <a:lstStyle/>
          <a:p>
            <a:r>
              <a:rPr lang="en-GB" dirty="0">
                <a:solidFill>
                  <a:schemeClr val="bg1"/>
                </a:solidFill>
              </a:rPr>
              <a:t>Created a new column called “prediction” using the close price 14 days ahead. This column will be the target</a:t>
            </a:r>
          </a:p>
        </p:txBody>
      </p:sp>
    </p:spTree>
    <p:extLst>
      <p:ext uri="{BB962C8B-B14F-4D97-AF65-F5344CB8AC3E}">
        <p14:creationId xmlns:p14="http://schemas.microsoft.com/office/powerpoint/2010/main" val="3131185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C6A8B0-F123-4A96-A72D-3B355A58A7EB}"/>
              </a:ext>
            </a:extLst>
          </p:cNvPr>
          <p:cNvPicPr>
            <a:picLocks noChangeAspect="1"/>
          </p:cNvPicPr>
          <p:nvPr/>
        </p:nvPicPr>
        <p:blipFill>
          <a:blip r:embed="rId2"/>
          <a:stretch>
            <a:fillRect/>
          </a:stretch>
        </p:blipFill>
        <p:spPr>
          <a:xfrm>
            <a:off x="506341" y="582377"/>
            <a:ext cx="5117923" cy="5459808"/>
          </a:xfrm>
          <a:prstGeom prst="rect">
            <a:avLst/>
          </a:prstGeom>
        </p:spPr>
      </p:pic>
      <p:sp>
        <p:nvSpPr>
          <p:cNvPr id="3" name="TextBox 2">
            <a:extLst>
              <a:ext uri="{FF2B5EF4-FFF2-40B4-BE49-F238E27FC236}">
                <a16:creationId xmlns:a16="http://schemas.microsoft.com/office/drawing/2014/main" id="{1E593B03-6EC1-4C42-B05B-829D0A8A19A3}"/>
              </a:ext>
            </a:extLst>
          </p:cNvPr>
          <p:cNvSpPr txBox="1"/>
          <p:nvPr/>
        </p:nvSpPr>
        <p:spPr>
          <a:xfrm>
            <a:off x="6617597" y="709182"/>
            <a:ext cx="4356653" cy="1077218"/>
          </a:xfrm>
          <a:prstGeom prst="rect">
            <a:avLst/>
          </a:prstGeom>
          <a:noFill/>
        </p:spPr>
        <p:txBody>
          <a:bodyPr wrap="square" rtlCol="0">
            <a:spAutoFit/>
          </a:bodyPr>
          <a:lstStyle/>
          <a:p>
            <a:r>
              <a:rPr lang="en-GB" sz="3200" dirty="0">
                <a:solidFill>
                  <a:schemeClr val="bg1"/>
                </a:solidFill>
              </a:rPr>
              <a:t>Cross validation output</a:t>
            </a:r>
          </a:p>
          <a:p>
            <a:r>
              <a:rPr lang="en-GB" sz="3200" dirty="0">
                <a:solidFill>
                  <a:schemeClr val="bg1"/>
                </a:solidFill>
              </a:rPr>
              <a:t>Test - 2</a:t>
            </a:r>
          </a:p>
        </p:txBody>
      </p:sp>
      <p:cxnSp>
        <p:nvCxnSpPr>
          <p:cNvPr id="4" name="Straight Connector 3">
            <a:extLst>
              <a:ext uri="{FF2B5EF4-FFF2-40B4-BE49-F238E27FC236}">
                <a16:creationId xmlns:a16="http://schemas.microsoft.com/office/drawing/2014/main" id="{CAEECA7F-0C90-4D9E-A402-9E1E5454651E}"/>
              </a:ext>
            </a:extLst>
          </p:cNvPr>
          <p:cNvCxnSpPr>
            <a:cxnSpLocks/>
          </p:cNvCxnSpPr>
          <p:nvPr/>
        </p:nvCxnSpPr>
        <p:spPr>
          <a:xfrm>
            <a:off x="6617597" y="1777830"/>
            <a:ext cx="4262814"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355AB7F-AEB7-4216-9F4C-B149DBBD5C30}"/>
              </a:ext>
            </a:extLst>
          </p:cNvPr>
          <p:cNvSpPr txBox="1"/>
          <p:nvPr/>
        </p:nvSpPr>
        <p:spPr>
          <a:xfrm>
            <a:off x="6904628" y="2420432"/>
            <a:ext cx="3782590" cy="2862322"/>
          </a:xfrm>
          <a:prstGeom prst="rect">
            <a:avLst/>
          </a:prstGeom>
          <a:noFill/>
        </p:spPr>
        <p:txBody>
          <a:bodyPr wrap="square" rtlCol="0">
            <a:spAutoFit/>
          </a:bodyPr>
          <a:lstStyle/>
          <a:p>
            <a:r>
              <a:rPr lang="en-GB" dirty="0">
                <a:solidFill>
                  <a:schemeClr val="bg1"/>
                </a:solidFill>
              </a:rPr>
              <a:t>This time Linear Regression performs poorly.</a:t>
            </a:r>
          </a:p>
          <a:p>
            <a:endParaRPr lang="en-GB" dirty="0">
              <a:solidFill>
                <a:schemeClr val="bg1"/>
              </a:solidFill>
            </a:endParaRPr>
          </a:p>
          <a:p>
            <a:r>
              <a:rPr lang="en-GB" dirty="0">
                <a:solidFill>
                  <a:schemeClr val="bg1"/>
                </a:solidFill>
              </a:rPr>
              <a:t>The NN (</a:t>
            </a:r>
            <a:r>
              <a:rPr lang="en-GB" dirty="0" err="1">
                <a:solidFill>
                  <a:schemeClr val="bg1"/>
                </a:solidFill>
              </a:rPr>
              <a:t>MLPRegressor</a:t>
            </a:r>
            <a:r>
              <a:rPr lang="en-GB" dirty="0">
                <a:solidFill>
                  <a:schemeClr val="bg1"/>
                </a:solidFill>
              </a:rPr>
              <a:t>) model has the best score</a:t>
            </a:r>
          </a:p>
          <a:p>
            <a:endParaRPr lang="en-GB" dirty="0">
              <a:solidFill>
                <a:schemeClr val="bg1"/>
              </a:solidFill>
            </a:endParaRPr>
          </a:p>
          <a:p>
            <a:r>
              <a:rPr lang="en-GB" dirty="0">
                <a:solidFill>
                  <a:schemeClr val="bg1"/>
                </a:solidFill>
              </a:rPr>
              <a:t>Something not right with the shifting the target as previously we saw Linear Regression perform extremely well.</a:t>
            </a:r>
          </a:p>
        </p:txBody>
      </p:sp>
      <p:sp>
        <p:nvSpPr>
          <p:cNvPr id="6" name="TextBox 5">
            <a:extLst>
              <a:ext uri="{FF2B5EF4-FFF2-40B4-BE49-F238E27FC236}">
                <a16:creationId xmlns:a16="http://schemas.microsoft.com/office/drawing/2014/main" id="{077690DE-856E-4C12-AD66-3224D0659AA6}"/>
              </a:ext>
            </a:extLst>
          </p:cNvPr>
          <p:cNvSpPr txBox="1"/>
          <p:nvPr/>
        </p:nvSpPr>
        <p:spPr>
          <a:xfrm>
            <a:off x="2134845" y="6148602"/>
            <a:ext cx="3164218" cy="369332"/>
          </a:xfrm>
          <a:prstGeom prst="rect">
            <a:avLst/>
          </a:prstGeom>
          <a:noFill/>
        </p:spPr>
        <p:txBody>
          <a:bodyPr wrap="square" rtlCol="0">
            <a:spAutoFit/>
          </a:bodyPr>
          <a:lstStyle/>
          <a:p>
            <a:r>
              <a:rPr lang="en-GB" dirty="0">
                <a:solidFill>
                  <a:schemeClr val="bg1"/>
                </a:solidFill>
              </a:rPr>
              <a:t>Strange Scores?</a:t>
            </a:r>
          </a:p>
        </p:txBody>
      </p:sp>
    </p:spTree>
    <p:extLst>
      <p:ext uri="{BB962C8B-B14F-4D97-AF65-F5344CB8AC3E}">
        <p14:creationId xmlns:p14="http://schemas.microsoft.com/office/powerpoint/2010/main" val="907512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9AD8B0-62AB-4AF0-AC93-72EA4DC83555}"/>
              </a:ext>
            </a:extLst>
          </p:cNvPr>
          <p:cNvPicPr>
            <a:picLocks noChangeAspect="1"/>
          </p:cNvPicPr>
          <p:nvPr/>
        </p:nvPicPr>
        <p:blipFill>
          <a:blip r:embed="rId2"/>
          <a:stretch>
            <a:fillRect/>
          </a:stretch>
        </p:blipFill>
        <p:spPr>
          <a:xfrm>
            <a:off x="3524182" y="429422"/>
            <a:ext cx="2947055" cy="5999156"/>
          </a:xfrm>
          <a:prstGeom prst="rect">
            <a:avLst/>
          </a:prstGeom>
        </p:spPr>
      </p:pic>
      <p:sp>
        <p:nvSpPr>
          <p:cNvPr id="5" name="TextBox 4">
            <a:extLst>
              <a:ext uri="{FF2B5EF4-FFF2-40B4-BE49-F238E27FC236}">
                <a16:creationId xmlns:a16="http://schemas.microsoft.com/office/drawing/2014/main" id="{2EDC5608-3685-46DC-A70E-8B1FA47925A1}"/>
              </a:ext>
            </a:extLst>
          </p:cNvPr>
          <p:cNvSpPr txBox="1"/>
          <p:nvPr/>
        </p:nvSpPr>
        <p:spPr>
          <a:xfrm>
            <a:off x="322847" y="535103"/>
            <a:ext cx="2953709" cy="1754326"/>
          </a:xfrm>
          <a:prstGeom prst="rect">
            <a:avLst/>
          </a:prstGeom>
          <a:noFill/>
        </p:spPr>
        <p:txBody>
          <a:bodyPr wrap="square" rtlCol="0">
            <a:spAutoFit/>
          </a:bodyPr>
          <a:lstStyle/>
          <a:p>
            <a:r>
              <a:rPr lang="en-GB" dirty="0">
                <a:solidFill>
                  <a:schemeClr val="bg1"/>
                </a:solidFill>
              </a:rPr>
              <a:t>Fit model:</a:t>
            </a:r>
          </a:p>
          <a:p>
            <a:endParaRPr lang="en-GB" dirty="0">
              <a:solidFill>
                <a:schemeClr val="bg1"/>
              </a:solidFill>
            </a:endParaRPr>
          </a:p>
          <a:p>
            <a:r>
              <a:rPr lang="en-GB" dirty="0">
                <a:solidFill>
                  <a:schemeClr val="bg1"/>
                </a:solidFill>
              </a:rPr>
              <a:t>Linear Regression</a:t>
            </a:r>
          </a:p>
          <a:p>
            <a:endParaRPr lang="en-GB" dirty="0">
              <a:solidFill>
                <a:schemeClr val="bg1"/>
              </a:solidFill>
            </a:endParaRPr>
          </a:p>
          <a:p>
            <a:r>
              <a:rPr lang="en-GB" dirty="0" err="1">
                <a:solidFill>
                  <a:schemeClr val="bg1"/>
                </a:solidFill>
              </a:rPr>
              <a:t>X_train</a:t>
            </a:r>
            <a:r>
              <a:rPr lang="en-GB" dirty="0">
                <a:solidFill>
                  <a:schemeClr val="bg1"/>
                </a:solidFill>
              </a:rPr>
              <a:t>, </a:t>
            </a:r>
            <a:r>
              <a:rPr lang="en-GB" dirty="0" err="1">
                <a:solidFill>
                  <a:schemeClr val="bg1"/>
                </a:solidFill>
              </a:rPr>
              <a:t>y_train</a:t>
            </a:r>
            <a:r>
              <a:rPr lang="en-GB" dirty="0">
                <a:solidFill>
                  <a:schemeClr val="bg1"/>
                </a:solidFill>
              </a:rPr>
              <a:t> = 46 months</a:t>
            </a:r>
          </a:p>
          <a:p>
            <a:r>
              <a:rPr lang="en-GB" dirty="0" err="1">
                <a:solidFill>
                  <a:schemeClr val="bg1"/>
                </a:solidFill>
              </a:rPr>
              <a:t>X_test</a:t>
            </a:r>
            <a:r>
              <a:rPr lang="en-GB" dirty="0">
                <a:solidFill>
                  <a:schemeClr val="bg1"/>
                </a:solidFill>
              </a:rPr>
              <a:t>. </a:t>
            </a:r>
            <a:r>
              <a:rPr lang="en-GB" dirty="0" err="1">
                <a:solidFill>
                  <a:schemeClr val="bg1"/>
                </a:solidFill>
              </a:rPr>
              <a:t>y_test</a:t>
            </a:r>
            <a:r>
              <a:rPr lang="en-GB" dirty="0">
                <a:solidFill>
                  <a:schemeClr val="bg1"/>
                </a:solidFill>
              </a:rPr>
              <a:t> = last 1 month</a:t>
            </a:r>
          </a:p>
        </p:txBody>
      </p:sp>
      <p:sp>
        <p:nvSpPr>
          <p:cNvPr id="7" name="TextBox 6">
            <a:extLst>
              <a:ext uri="{FF2B5EF4-FFF2-40B4-BE49-F238E27FC236}">
                <a16:creationId xmlns:a16="http://schemas.microsoft.com/office/drawing/2014/main" id="{8AACE56D-1871-41E3-89D7-FC83D7296D5A}"/>
              </a:ext>
            </a:extLst>
          </p:cNvPr>
          <p:cNvSpPr txBox="1"/>
          <p:nvPr/>
        </p:nvSpPr>
        <p:spPr>
          <a:xfrm>
            <a:off x="300458" y="2909934"/>
            <a:ext cx="2591896" cy="461665"/>
          </a:xfrm>
          <a:prstGeom prst="rect">
            <a:avLst/>
          </a:prstGeom>
          <a:noFill/>
        </p:spPr>
        <p:txBody>
          <a:bodyPr wrap="square" rtlCol="0">
            <a:spAutoFit/>
          </a:bodyPr>
          <a:lstStyle/>
          <a:p>
            <a:r>
              <a:rPr lang="en-GB" sz="2400" b="1" dirty="0">
                <a:solidFill>
                  <a:schemeClr val="accent1"/>
                </a:solidFill>
              </a:rPr>
              <a:t>R2 Score: -6.209</a:t>
            </a:r>
          </a:p>
        </p:txBody>
      </p:sp>
      <p:pic>
        <p:nvPicPr>
          <p:cNvPr id="9" name="Picture 8">
            <a:extLst>
              <a:ext uri="{FF2B5EF4-FFF2-40B4-BE49-F238E27FC236}">
                <a16:creationId xmlns:a16="http://schemas.microsoft.com/office/drawing/2014/main" id="{E840F51B-005E-4761-9673-03B9C3B20058}"/>
              </a:ext>
            </a:extLst>
          </p:cNvPr>
          <p:cNvPicPr>
            <a:picLocks noChangeAspect="1"/>
          </p:cNvPicPr>
          <p:nvPr/>
        </p:nvPicPr>
        <p:blipFill>
          <a:blip r:embed="rId3"/>
          <a:stretch>
            <a:fillRect/>
          </a:stretch>
        </p:blipFill>
        <p:spPr>
          <a:xfrm>
            <a:off x="7212319" y="429422"/>
            <a:ext cx="4439175" cy="2942177"/>
          </a:xfrm>
          <a:prstGeom prst="rect">
            <a:avLst/>
          </a:prstGeom>
        </p:spPr>
      </p:pic>
      <p:pic>
        <p:nvPicPr>
          <p:cNvPr id="11" name="Picture 10">
            <a:extLst>
              <a:ext uri="{FF2B5EF4-FFF2-40B4-BE49-F238E27FC236}">
                <a16:creationId xmlns:a16="http://schemas.microsoft.com/office/drawing/2014/main" id="{CA95E073-EA46-41DD-9332-D9F911BAC276}"/>
              </a:ext>
            </a:extLst>
          </p:cNvPr>
          <p:cNvPicPr>
            <a:picLocks noChangeAspect="1"/>
          </p:cNvPicPr>
          <p:nvPr/>
        </p:nvPicPr>
        <p:blipFill>
          <a:blip r:embed="rId4"/>
          <a:stretch>
            <a:fillRect/>
          </a:stretch>
        </p:blipFill>
        <p:spPr>
          <a:xfrm>
            <a:off x="7212319" y="3486401"/>
            <a:ext cx="4486381" cy="2942177"/>
          </a:xfrm>
          <a:prstGeom prst="rect">
            <a:avLst/>
          </a:prstGeom>
        </p:spPr>
      </p:pic>
      <p:sp>
        <p:nvSpPr>
          <p:cNvPr id="12" name="TextBox 11">
            <a:extLst>
              <a:ext uri="{FF2B5EF4-FFF2-40B4-BE49-F238E27FC236}">
                <a16:creationId xmlns:a16="http://schemas.microsoft.com/office/drawing/2014/main" id="{A599D81E-932E-4FE4-A5B7-FDDBF98CED11}"/>
              </a:ext>
            </a:extLst>
          </p:cNvPr>
          <p:cNvSpPr txBox="1"/>
          <p:nvPr/>
        </p:nvSpPr>
        <p:spPr>
          <a:xfrm>
            <a:off x="300458" y="4170717"/>
            <a:ext cx="2755852" cy="1477328"/>
          </a:xfrm>
          <a:prstGeom prst="rect">
            <a:avLst/>
          </a:prstGeom>
          <a:noFill/>
        </p:spPr>
        <p:txBody>
          <a:bodyPr wrap="square" rtlCol="0">
            <a:spAutoFit/>
          </a:bodyPr>
          <a:lstStyle/>
          <a:p>
            <a:r>
              <a:rPr lang="en-GB" dirty="0">
                <a:solidFill>
                  <a:schemeClr val="bg1"/>
                </a:solidFill>
              </a:rPr>
              <a:t>Not happy with results. After some advice from John and some research, decided on a different method.</a:t>
            </a:r>
          </a:p>
        </p:txBody>
      </p:sp>
    </p:spTree>
    <p:extLst>
      <p:ext uri="{BB962C8B-B14F-4D97-AF65-F5344CB8AC3E}">
        <p14:creationId xmlns:p14="http://schemas.microsoft.com/office/powerpoint/2010/main" val="16110727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4AC5C6-33A0-46C7-9B3A-8EB3855CC32D}"/>
              </a:ext>
            </a:extLst>
          </p:cNvPr>
          <p:cNvSpPr txBox="1"/>
          <p:nvPr/>
        </p:nvSpPr>
        <p:spPr>
          <a:xfrm>
            <a:off x="486803" y="269714"/>
            <a:ext cx="5933732" cy="830997"/>
          </a:xfrm>
          <a:prstGeom prst="rect">
            <a:avLst/>
          </a:prstGeom>
          <a:noFill/>
        </p:spPr>
        <p:txBody>
          <a:bodyPr wrap="square" rtlCol="0">
            <a:spAutoFit/>
          </a:bodyPr>
          <a:lstStyle/>
          <a:p>
            <a:r>
              <a:rPr lang="en-GB" sz="2400" dirty="0">
                <a:solidFill>
                  <a:schemeClr val="bg1"/>
                </a:solidFill>
              </a:rPr>
              <a:t>Trying a different approach – </a:t>
            </a:r>
          </a:p>
          <a:p>
            <a:r>
              <a:rPr lang="en-GB" sz="2400" dirty="0">
                <a:solidFill>
                  <a:schemeClr val="bg1"/>
                </a:solidFill>
              </a:rPr>
              <a:t>Feature Engineering Lag Features</a:t>
            </a:r>
          </a:p>
        </p:txBody>
      </p:sp>
      <p:sp>
        <p:nvSpPr>
          <p:cNvPr id="3" name="TextBox 2">
            <a:extLst>
              <a:ext uri="{FF2B5EF4-FFF2-40B4-BE49-F238E27FC236}">
                <a16:creationId xmlns:a16="http://schemas.microsoft.com/office/drawing/2014/main" id="{1CE910DA-7CB2-42D9-B975-EF53B713CE9A}"/>
              </a:ext>
            </a:extLst>
          </p:cNvPr>
          <p:cNvSpPr txBox="1"/>
          <p:nvPr/>
        </p:nvSpPr>
        <p:spPr>
          <a:xfrm>
            <a:off x="296028" y="1769595"/>
            <a:ext cx="4335177" cy="3970318"/>
          </a:xfrm>
          <a:prstGeom prst="rect">
            <a:avLst/>
          </a:prstGeom>
          <a:noFill/>
        </p:spPr>
        <p:txBody>
          <a:bodyPr wrap="square" rtlCol="0">
            <a:spAutoFit/>
          </a:bodyPr>
          <a:lstStyle/>
          <a:p>
            <a:r>
              <a:rPr lang="en-GB" dirty="0">
                <a:solidFill>
                  <a:schemeClr val="bg1"/>
                </a:solidFill>
              </a:rPr>
              <a:t>Adjusting the target does not seem to be the correct approach. We know the close values today impact the close values in the future. So let’s add the close value 14 days ago as what’s called a </a:t>
            </a:r>
            <a:r>
              <a:rPr lang="en-GB" dirty="0">
                <a:solidFill>
                  <a:schemeClr val="accent1"/>
                </a:solidFill>
              </a:rPr>
              <a:t>lag feature</a:t>
            </a:r>
            <a:r>
              <a:rPr lang="en-GB" dirty="0">
                <a:solidFill>
                  <a:schemeClr val="bg1"/>
                </a:solidFill>
              </a:rPr>
              <a:t>.</a:t>
            </a:r>
          </a:p>
          <a:p>
            <a:endParaRPr lang="en-GB" dirty="0">
              <a:solidFill>
                <a:schemeClr val="bg1"/>
              </a:solidFill>
            </a:endParaRPr>
          </a:p>
          <a:p>
            <a:endParaRPr lang="en-GB" dirty="0">
              <a:solidFill>
                <a:schemeClr val="bg1"/>
              </a:solidFill>
            </a:endParaRPr>
          </a:p>
          <a:p>
            <a:r>
              <a:rPr lang="en-GB" dirty="0">
                <a:solidFill>
                  <a:schemeClr val="bg1"/>
                </a:solidFill>
              </a:rPr>
              <a:t>Next we also add the difference between the current close value and the close value 14 days ago as another feature</a:t>
            </a:r>
          </a:p>
          <a:p>
            <a:endParaRPr lang="en-GB" dirty="0">
              <a:solidFill>
                <a:schemeClr val="bg1"/>
              </a:solidFill>
            </a:endParaRPr>
          </a:p>
          <a:p>
            <a:r>
              <a:rPr lang="en-GB" dirty="0">
                <a:solidFill>
                  <a:schemeClr val="bg1"/>
                </a:solidFill>
              </a:rPr>
              <a:t>This is a form of </a:t>
            </a:r>
            <a:r>
              <a:rPr lang="en-GB" dirty="0">
                <a:solidFill>
                  <a:schemeClr val="accent1"/>
                </a:solidFill>
              </a:rPr>
              <a:t>tuning</a:t>
            </a:r>
            <a:r>
              <a:rPr lang="en-GB" dirty="0">
                <a:solidFill>
                  <a:schemeClr val="bg1"/>
                </a:solidFill>
              </a:rPr>
              <a:t> in order to achieve a better score for what we are trying to predict. Which is the future close value.</a:t>
            </a:r>
          </a:p>
        </p:txBody>
      </p:sp>
      <p:cxnSp>
        <p:nvCxnSpPr>
          <p:cNvPr id="5" name="Straight Connector 4">
            <a:extLst>
              <a:ext uri="{FF2B5EF4-FFF2-40B4-BE49-F238E27FC236}">
                <a16:creationId xmlns:a16="http://schemas.microsoft.com/office/drawing/2014/main" id="{FA72B48F-A0F6-4125-BED0-86FD3D176E93}"/>
              </a:ext>
            </a:extLst>
          </p:cNvPr>
          <p:cNvCxnSpPr>
            <a:cxnSpLocks/>
          </p:cNvCxnSpPr>
          <p:nvPr/>
        </p:nvCxnSpPr>
        <p:spPr>
          <a:xfrm>
            <a:off x="486803" y="1153338"/>
            <a:ext cx="448648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34654B89-B43A-4BEE-A380-6DB42471ED65}"/>
              </a:ext>
            </a:extLst>
          </p:cNvPr>
          <p:cNvPicPr>
            <a:picLocks noChangeAspect="1"/>
          </p:cNvPicPr>
          <p:nvPr/>
        </p:nvPicPr>
        <p:blipFill>
          <a:blip r:embed="rId2"/>
          <a:stretch>
            <a:fillRect/>
          </a:stretch>
        </p:blipFill>
        <p:spPr>
          <a:xfrm>
            <a:off x="6255472" y="492092"/>
            <a:ext cx="3894844" cy="5417327"/>
          </a:xfrm>
          <a:prstGeom prst="rect">
            <a:avLst/>
          </a:prstGeom>
        </p:spPr>
      </p:pic>
      <p:sp>
        <p:nvSpPr>
          <p:cNvPr id="10" name="TextBox 9">
            <a:extLst>
              <a:ext uri="{FF2B5EF4-FFF2-40B4-BE49-F238E27FC236}">
                <a16:creationId xmlns:a16="http://schemas.microsoft.com/office/drawing/2014/main" id="{CD084930-2E07-4986-9943-401713D6C126}"/>
              </a:ext>
            </a:extLst>
          </p:cNvPr>
          <p:cNvSpPr txBox="1"/>
          <p:nvPr/>
        </p:nvSpPr>
        <p:spPr>
          <a:xfrm>
            <a:off x="263136" y="5909419"/>
            <a:ext cx="4262814" cy="369332"/>
          </a:xfrm>
          <a:prstGeom prst="rect">
            <a:avLst/>
          </a:prstGeom>
          <a:noFill/>
        </p:spPr>
        <p:txBody>
          <a:bodyPr wrap="square" rtlCol="0">
            <a:spAutoFit/>
          </a:bodyPr>
          <a:lstStyle/>
          <a:p>
            <a:r>
              <a:rPr lang="en-GB" dirty="0">
                <a:solidFill>
                  <a:schemeClr val="bg1"/>
                </a:solidFill>
              </a:rPr>
              <a:t>First 14 days with </a:t>
            </a:r>
            <a:r>
              <a:rPr lang="en-GB" dirty="0" err="1">
                <a:solidFill>
                  <a:schemeClr val="bg1"/>
                </a:solidFill>
              </a:rPr>
              <a:t>NaN</a:t>
            </a:r>
            <a:r>
              <a:rPr lang="en-GB" dirty="0">
                <a:solidFill>
                  <a:schemeClr val="bg1"/>
                </a:solidFill>
              </a:rPr>
              <a:t> values dropped</a:t>
            </a:r>
          </a:p>
        </p:txBody>
      </p:sp>
      <p:cxnSp>
        <p:nvCxnSpPr>
          <p:cNvPr id="14" name="Straight Arrow Connector 13">
            <a:extLst>
              <a:ext uri="{FF2B5EF4-FFF2-40B4-BE49-F238E27FC236}">
                <a16:creationId xmlns:a16="http://schemas.microsoft.com/office/drawing/2014/main" id="{8EAF7E7B-AB76-409B-9FB9-838D04E7C54D}"/>
              </a:ext>
            </a:extLst>
          </p:cNvPr>
          <p:cNvCxnSpPr/>
          <p:nvPr/>
        </p:nvCxnSpPr>
        <p:spPr>
          <a:xfrm>
            <a:off x="7913836" y="934135"/>
            <a:ext cx="1427517" cy="2282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C03E910-FC9D-4514-A0B0-AC4626ACE707}"/>
              </a:ext>
            </a:extLst>
          </p:cNvPr>
          <p:cNvCxnSpPr/>
          <p:nvPr/>
        </p:nvCxnSpPr>
        <p:spPr>
          <a:xfrm>
            <a:off x="7913835" y="1153338"/>
            <a:ext cx="1427517" cy="2282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8067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5CFCC5-8456-4A48-87C1-6D3C98B1716E}"/>
              </a:ext>
            </a:extLst>
          </p:cNvPr>
          <p:cNvSpPr txBox="1"/>
          <p:nvPr/>
        </p:nvSpPr>
        <p:spPr>
          <a:xfrm>
            <a:off x="6654357" y="709182"/>
            <a:ext cx="4356653" cy="1077218"/>
          </a:xfrm>
          <a:prstGeom prst="rect">
            <a:avLst/>
          </a:prstGeom>
          <a:noFill/>
        </p:spPr>
        <p:txBody>
          <a:bodyPr wrap="square" rtlCol="0">
            <a:spAutoFit/>
          </a:bodyPr>
          <a:lstStyle/>
          <a:p>
            <a:r>
              <a:rPr lang="en-GB" sz="3200" dirty="0">
                <a:solidFill>
                  <a:schemeClr val="bg1"/>
                </a:solidFill>
              </a:rPr>
              <a:t>Cross validation output</a:t>
            </a:r>
          </a:p>
          <a:p>
            <a:r>
              <a:rPr lang="en-GB" sz="3200" dirty="0">
                <a:solidFill>
                  <a:schemeClr val="bg1"/>
                </a:solidFill>
              </a:rPr>
              <a:t>Test 3</a:t>
            </a:r>
          </a:p>
        </p:txBody>
      </p:sp>
      <p:cxnSp>
        <p:nvCxnSpPr>
          <p:cNvPr id="4" name="Straight Connector 3">
            <a:extLst>
              <a:ext uri="{FF2B5EF4-FFF2-40B4-BE49-F238E27FC236}">
                <a16:creationId xmlns:a16="http://schemas.microsoft.com/office/drawing/2014/main" id="{50B2E795-72EA-4279-A005-D27012F22835}"/>
              </a:ext>
            </a:extLst>
          </p:cNvPr>
          <p:cNvCxnSpPr>
            <a:cxnSpLocks/>
          </p:cNvCxnSpPr>
          <p:nvPr/>
        </p:nvCxnSpPr>
        <p:spPr>
          <a:xfrm>
            <a:off x="6654357" y="1790987"/>
            <a:ext cx="4262814"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BE0420C-0996-4637-8818-685479A29FBA}"/>
              </a:ext>
            </a:extLst>
          </p:cNvPr>
          <p:cNvSpPr txBox="1"/>
          <p:nvPr/>
        </p:nvSpPr>
        <p:spPr>
          <a:xfrm>
            <a:off x="6894469" y="2334912"/>
            <a:ext cx="3782590" cy="2862322"/>
          </a:xfrm>
          <a:prstGeom prst="rect">
            <a:avLst/>
          </a:prstGeom>
          <a:noFill/>
        </p:spPr>
        <p:txBody>
          <a:bodyPr wrap="square" rtlCol="0">
            <a:spAutoFit/>
          </a:bodyPr>
          <a:lstStyle/>
          <a:p>
            <a:r>
              <a:rPr lang="en-GB" dirty="0">
                <a:solidFill>
                  <a:schemeClr val="bg1"/>
                </a:solidFill>
              </a:rPr>
              <a:t>Linear Regression</a:t>
            </a:r>
          </a:p>
          <a:p>
            <a:r>
              <a:rPr lang="en-GB" dirty="0">
                <a:solidFill>
                  <a:schemeClr val="bg1"/>
                </a:solidFill>
              </a:rPr>
              <a:t>Lasso</a:t>
            </a:r>
          </a:p>
          <a:p>
            <a:r>
              <a:rPr lang="en-GB" dirty="0">
                <a:solidFill>
                  <a:schemeClr val="bg1"/>
                </a:solidFill>
              </a:rPr>
              <a:t>NN (</a:t>
            </a:r>
            <a:r>
              <a:rPr lang="en-GB" dirty="0" err="1">
                <a:solidFill>
                  <a:schemeClr val="bg1"/>
                </a:solidFill>
              </a:rPr>
              <a:t>MLPRegressor</a:t>
            </a:r>
            <a:r>
              <a:rPr lang="en-GB" dirty="0">
                <a:solidFill>
                  <a:schemeClr val="bg1"/>
                </a:solidFill>
              </a:rPr>
              <a:t>)</a:t>
            </a:r>
          </a:p>
          <a:p>
            <a:endParaRPr lang="en-GB" dirty="0">
              <a:solidFill>
                <a:schemeClr val="bg1"/>
              </a:solidFill>
            </a:endParaRPr>
          </a:p>
          <a:p>
            <a:r>
              <a:rPr lang="en-GB" dirty="0">
                <a:solidFill>
                  <a:schemeClr val="bg1"/>
                </a:solidFill>
              </a:rPr>
              <a:t>All have amazing scores with Linear Regression scoring a perfect 1 average across all splits.</a:t>
            </a:r>
          </a:p>
          <a:p>
            <a:endParaRPr lang="en-GB" dirty="0">
              <a:solidFill>
                <a:schemeClr val="bg1"/>
              </a:solidFill>
            </a:endParaRPr>
          </a:p>
          <a:p>
            <a:endParaRPr lang="en-GB" dirty="0">
              <a:solidFill>
                <a:schemeClr val="bg1"/>
              </a:solidFill>
            </a:endParaRPr>
          </a:p>
          <a:p>
            <a:endParaRPr lang="en-GB" dirty="0">
              <a:solidFill>
                <a:schemeClr val="bg1"/>
              </a:solidFill>
            </a:endParaRPr>
          </a:p>
        </p:txBody>
      </p:sp>
      <p:pic>
        <p:nvPicPr>
          <p:cNvPr id="7" name="Picture 6">
            <a:extLst>
              <a:ext uri="{FF2B5EF4-FFF2-40B4-BE49-F238E27FC236}">
                <a16:creationId xmlns:a16="http://schemas.microsoft.com/office/drawing/2014/main" id="{5331C5B8-BD7B-4472-9E0B-3A04DBF98005}"/>
              </a:ext>
            </a:extLst>
          </p:cNvPr>
          <p:cNvPicPr>
            <a:picLocks noChangeAspect="1"/>
          </p:cNvPicPr>
          <p:nvPr/>
        </p:nvPicPr>
        <p:blipFill>
          <a:blip r:embed="rId2"/>
          <a:stretch>
            <a:fillRect/>
          </a:stretch>
        </p:blipFill>
        <p:spPr>
          <a:xfrm>
            <a:off x="684361" y="709182"/>
            <a:ext cx="4705350" cy="5000625"/>
          </a:xfrm>
          <a:prstGeom prst="rect">
            <a:avLst/>
          </a:prstGeom>
        </p:spPr>
      </p:pic>
    </p:spTree>
    <p:extLst>
      <p:ext uri="{BB962C8B-B14F-4D97-AF65-F5344CB8AC3E}">
        <p14:creationId xmlns:p14="http://schemas.microsoft.com/office/powerpoint/2010/main" val="4054256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BA277A-D19F-45CD-94E1-A1FE6205C34D}"/>
              </a:ext>
            </a:extLst>
          </p:cNvPr>
          <p:cNvSpPr txBox="1"/>
          <p:nvPr/>
        </p:nvSpPr>
        <p:spPr>
          <a:xfrm>
            <a:off x="322847" y="535103"/>
            <a:ext cx="2953709" cy="1754326"/>
          </a:xfrm>
          <a:prstGeom prst="rect">
            <a:avLst/>
          </a:prstGeom>
          <a:noFill/>
        </p:spPr>
        <p:txBody>
          <a:bodyPr wrap="square" rtlCol="0">
            <a:spAutoFit/>
          </a:bodyPr>
          <a:lstStyle/>
          <a:p>
            <a:r>
              <a:rPr lang="en-GB" dirty="0">
                <a:solidFill>
                  <a:schemeClr val="bg1"/>
                </a:solidFill>
              </a:rPr>
              <a:t>Fit model:</a:t>
            </a:r>
          </a:p>
          <a:p>
            <a:endParaRPr lang="en-GB" dirty="0">
              <a:solidFill>
                <a:schemeClr val="bg1"/>
              </a:solidFill>
            </a:endParaRPr>
          </a:p>
          <a:p>
            <a:r>
              <a:rPr lang="en-GB" dirty="0">
                <a:solidFill>
                  <a:schemeClr val="bg1"/>
                </a:solidFill>
              </a:rPr>
              <a:t>Linear Regression</a:t>
            </a:r>
          </a:p>
          <a:p>
            <a:endParaRPr lang="en-GB" dirty="0">
              <a:solidFill>
                <a:schemeClr val="bg1"/>
              </a:solidFill>
            </a:endParaRPr>
          </a:p>
          <a:p>
            <a:r>
              <a:rPr lang="en-GB" dirty="0" err="1">
                <a:solidFill>
                  <a:schemeClr val="bg1"/>
                </a:solidFill>
              </a:rPr>
              <a:t>X_train</a:t>
            </a:r>
            <a:r>
              <a:rPr lang="en-GB" dirty="0">
                <a:solidFill>
                  <a:schemeClr val="bg1"/>
                </a:solidFill>
              </a:rPr>
              <a:t>, </a:t>
            </a:r>
            <a:r>
              <a:rPr lang="en-GB" dirty="0" err="1">
                <a:solidFill>
                  <a:schemeClr val="bg1"/>
                </a:solidFill>
              </a:rPr>
              <a:t>y_train</a:t>
            </a:r>
            <a:r>
              <a:rPr lang="en-GB" dirty="0">
                <a:solidFill>
                  <a:schemeClr val="bg1"/>
                </a:solidFill>
              </a:rPr>
              <a:t> = 47 months</a:t>
            </a:r>
          </a:p>
          <a:p>
            <a:r>
              <a:rPr lang="en-GB" dirty="0" err="1">
                <a:solidFill>
                  <a:schemeClr val="bg1"/>
                </a:solidFill>
              </a:rPr>
              <a:t>X_test</a:t>
            </a:r>
            <a:r>
              <a:rPr lang="en-GB" dirty="0">
                <a:solidFill>
                  <a:schemeClr val="bg1"/>
                </a:solidFill>
              </a:rPr>
              <a:t>. </a:t>
            </a:r>
            <a:r>
              <a:rPr lang="en-GB" dirty="0" err="1">
                <a:solidFill>
                  <a:schemeClr val="bg1"/>
                </a:solidFill>
              </a:rPr>
              <a:t>y_test</a:t>
            </a:r>
            <a:r>
              <a:rPr lang="en-GB" dirty="0">
                <a:solidFill>
                  <a:schemeClr val="bg1"/>
                </a:solidFill>
              </a:rPr>
              <a:t> = last 1 month</a:t>
            </a:r>
          </a:p>
        </p:txBody>
      </p:sp>
      <p:sp>
        <p:nvSpPr>
          <p:cNvPr id="4" name="TextBox 3">
            <a:extLst>
              <a:ext uri="{FF2B5EF4-FFF2-40B4-BE49-F238E27FC236}">
                <a16:creationId xmlns:a16="http://schemas.microsoft.com/office/drawing/2014/main" id="{17849D98-B168-48C7-9C17-B19950FB4369}"/>
              </a:ext>
            </a:extLst>
          </p:cNvPr>
          <p:cNvSpPr txBox="1"/>
          <p:nvPr/>
        </p:nvSpPr>
        <p:spPr>
          <a:xfrm>
            <a:off x="300457" y="2380915"/>
            <a:ext cx="3225575" cy="830997"/>
          </a:xfrm>
          <a:prstGeom prst="rect">
            <a:avLst/>
          </a:prstGeom>
          <a:noFill/>
        </p:spPr>
        <p:txBody>
          <a:bodyPr wrap="square" rtlCol="0">
            <a:spAutoFit/>
          </a:bodyPr>
          <a:lstStyle/>
          <a:p>
            <a:r>
              <a:rPr lang="en-GB" sz="2400" b="1" dirty="0">
                <a:solidFill>
                  <a:schemeClr val="accent1"/>
                </a:solidFill>
              </a:rPr>
              <a:t>R2 Score: 1.0</a:t>
            </a:r>
            <a:br>
              <a:rPr lang="en-GB" sz="2400" b="1" dirty="0">
                <a:solidFill>
                  <a:schemeClr val="accent1"/>
                </a:solidFill>
              </a:rPr>
            </a:br>
            <a:r>
              <a:rPr lang="en-GB" sz="2400" b="1" dirty="0">
                <a:solidFill>
                  <a:schemeClr val="accent1"/>
                </a:solidFill>
              </a:rPr>
              <a:t>MAE  Score: 4.729e-12</a:t>
            </a:r>
          </a:p>
        </p:txBody>
      </p:sp>
      <p:sp>
        <p:nvSpPr>
          <p:cNvPr id="7" name="TextBox 6">
            <a:extLst>
              <a:ext uri="{FF2B5EF4-FFF2-40B4-BE49-F238E27FC236}">
                <a16:creationId xmlns:a16="http://schemas.microsoft.com/office/drawing/2014/main" id="{A4027DB4-A474-48EC-9C17-864C7801E959}"/>
              </a:ext>
            </a:extLst>
          </p:cNvPr>
          <p:cNvSpPr txBox="1"/>
          <p:nvPr/>
        </p:nvSpPr>
        <p:spPr>
          <a:xfrm>
            <a:off x="322847" y="3420947"/>
            <a:ext cx="2755852" cy="1200329"/>
          </a:xfrm>
          <a:prstGeom prst="rect">
            <a:avLst/>
          </a:prstGeom>
          <a:noFill/>
        </p:spPr>
        <p:txBody>
          <a:bodyPr wrap="square" rtlCol="0">
            <a:spAutoFit/>
          </a:bodyPr>
          <a:lstStyle/>
          <a:p>
            <a:r>
              <a:rPr lang="en-GB" dirty="0">
                <a:solidFill>
                  <a:schemeClr val="bg1"/>
                </a:solidFill>
              </a:rPr>
              <a:t>Negligible difference between actual and predicted. Seems too good to be true…</a:t>
            </a:r>
          </a:p>
        </p:txBody>
      </p:sp>
      <p:pic>
        <p:nvPicPr>
          <p:cNvPr id="9" name="Picture 8">
            <a:extLst>
              <a:ext uri="{FF2B5EF4-FFF2-40B4-BE49-F238E27FC236}">
                <a16:creationId xmlns:a16="http://schemas.microsoft.com/office/drawing/2014/main" id="{B03EE76F-7986-4B6E-8E53-C34D1DCD4759}"/>
              </a:ext>
            </a:extLst>
          </p:cNvPr>
          <p:cNvPicPr>
            <a:picLocks noChangeAspect="1"/>
          </p:cNvPicPr>
          <p:nvPr/>
        </p:nvPicPr>
        <p:blipFill>
          <a:blip r:embed="rId2"/>
          <a:stretch>
            <a:fillRect/>
          </a:stretch>
        </p:blipFill>
        <p:spPr>
          <a:xfrm>
            <a:off x="3646951" y="429422"/>
            <a:ext cx="2891519" cy="6058702"/>
          </a:xfrm>
          <a:prstGeom prst="rect">
            <a:avLst/>
          </a:prstGeom>
        </p:spPr>
      </p:pic>
      <p:pic>
        <p:nvPicPr>
          <p:cNvPr id="12" name="Picture 11">
            <a:extLst>
              <a:ext uri="{FF2B5EF4-FFF2-40B4-BE49-F238E27FC236}">
                <a16:creationId xmlns:a16="http://schemas.microsoft.com/office/drawing/2014/main" id="{04422A17-DCD3-4C8B-AE2D-960CA6098F9A}"/>
              </a:ext>
            </a:extLst>
          </p:cNvPr>
          <p:cNvPicPr>
            <a:picLocks noChangeAspect="1"/>
          </p:cNvPicPr>
          <p:nvPr/>
        </p:nvPicPr>
        <p:blipFill>
          <a:blip r:embed="rId3"/>
          <a:stretch>
            <a:fillRect/>
          </a:stretch>
        </p:blipFill>
        <p:spPr>
          <a:xfrm>
            <a:off x="7208002" y="432753"/>
            <a:ext cx="4381145" cy="2892679"/>
          </a:xfrm>
          <a:prstGeom prst="rect">
            <a:avLst/>
          </a:prstGeom>
        </p:spPr>
      </p:pic>
      <p:pic>
        <p:nvPicPr>
          <p:cNvPr id="14" name="Picture 13">
            <a:extLst>
              <a:ext uri="{FF2B5EF4-FFF2-40B4-BE49-F238E27FC236}">
                <a16:creationId xmlns:a16="http://schemas.microsoft.com/office/drawing/2014/main" id="{7FA93543-F29F-457A-A8FE-8BB24D49E928}"/>
              </a:ext>
            </a:extLst>
          </p:cNvPr>
          <p:cNvPicPr>
            <a:picLocks noChangeAspect="1"/>
          </p:cNvPicPr>
          <p:nvPr/>
        </p:nvPicPr>
        <p:blipFill>
          <a:blip r:embed="rId4"/>
          <a:stretch>
            <a:fillRect/>
          </a:stretch>
        </p:blipFill>
        <p:spPr>
          <a:xfrm>
            <a:off x="7208001" y="3476809"/>
            <a:ext cx="4381146" cy="3011315"/>
          </a:xfrm>
          <a:prstGeom prst="rect">
            <a:avLst/>
          </a:prstGeom>
        </p:spPr>
      </p:pic>
      <p:pic>
        <p:nvPicPr>
          <p:cNvPr id="16" name="Picture 15">
            <a:extLst>
              <a:ext uri="{FF2B5EF4-FFF2-40B4-BE49-F238E27FC236}">
                <a16:creationId xmlns:a16="http://schemas.microsoft.com/office/drawing/2014/main" id="{68A971CD-1B76-403F-8D19-4D0BC5ABDBFA}"/>
              </a:ext>
            </a:extLst>
          </p:cNvPr>
          <p:cNvPicPr>
            <a:picLocks noChangeAspect="1"/>
          </p:cNvPicPr>
          <p:nvPr/>
        </p:nvPicPr>
        <p:blipFill>
          <a:blip r:embed="rId5"/>
          <a:stretch>
            <a:fillRect/>
          </a:stretch>
        </p:blipFill>
        <p:spPr>
          <a:xfrm>
            <a:off x="322847" y="4914133"/>
            <a:ext cx="3126248" cy="1624423"/>
          </a:xfrm>
          <a:prstGeom prst="rect">
            <a:avLst/>
          </a:prstGeom>
        </p:spPr>
      </p:pic>
    </p:spTree>
    <p:extLst>
      <p:ext uri="{BB962C8B-B14F-4D97-AF65-F5344CB8AC3E}">
        <p14:creationId xmlns:p14="http://schemas.microsoft.com/office/powerpoint/2010/main" val="2267613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C442EC-B0D2-4CCB-877E-D29CF977898C}"/>
              </a:ext>
            </a:extLst>
          </p:cNvPr>
          <p:cNvSpPr txBox="1"/>
          <p:nvPr/>
        </p:nvSpPr>
        <p:spPr>
          <a:xfrm>
            <a:off x="4981974" y="-40341"/>
            <a:ext cx="5617968" cy="523220"/>
          </a:xfrm>
          <a:prstGeom prst="rect">
            <a:avLst/>
          </a:prstGeom>
          <a:noFill/>
        </p:spPr>
        <p:txBody>
          <a:bodyPr wrap="square" rtlCol="0">
            <a:spAutoFit/>
          </a:bodyPr>
          <a:lstStyle/>
          <a:p>
            <a:r>
              <a:rPr lang="en-GB" sz="2800" dirty="0">
                <a:solidFill>
                  <a:schemeClr val="bg1"/>
                </a:solidFill>
              </a:rPr>
              <a:t>Comparison</a:t>
            </a:r>
          </a:p>
        </p:txBody>
      </p:sp>
      <p:cxnSp>
        <p:nvCxnSpPr>
          <p:cNvPr id="13" name="Straight Connector 12">
            <a:extLst>
              <a:ext uri="{FF2B5EF4-FFF2-40B4-BE49-F238E27FC236}">
                <a16:creationId xmlns:a16="http://schemas.microsoft.com/office/drawing/2014/main" id="{2A03EF2B-50CB-423B-95D8-3FB4D6424821}"/>
              </a:ext>
            </a:extLst>
          </p:cNvPr>
          <p:cNvCxnSpPr>
            <a:cxnSpLocks/>
          </p:cNvCxnSpPr>
          <p:nvPr/>
        </p:nvCxnSpPr>
        <p:spPr>
          <a:xfrm>
            <a:off x="4981974" y="478955"/>
            <a:ext cx="2062415"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C91DA25-098F-4077-B235-396C8B65D7B4}"/>
              </a:ext>
            </a:extLst>
          </p:cNvPr>
          <p:cNvSpPr txBox="1"/>
          <p:nvPr/>
        </p:nvSpPr>
        <p:spPr>
          <a:xfrm>
            <a:off x="951933" y="830929"/>
            <a:ext cx="2157721" cy="369332"/>
          </a:xfrm>
          <a:prstGeom prst="rect">
            <a:avLst/>
          </a:prstGeom>
          <a:noFill/>
        </p:spPr>
        <p:txBody>
          <a:bodyPr wrap="square" rtlCol="0">
            <a:spAutoFit/>
          </a:bodyPr>
          <a:lstStyle/>
          <a:p>
            <a:r>
              <a:rPr lang="en-GB" dirty="0">
                <a:solidFill>
                  <a:schemeClr val="bg1"/>
                </a:solidFill>
              </a:rPr>
              <a:t>Test 1: Original data</a:t>
            </a:r>
          </a:p>
        </p:txBody>
      </p:sp>
      <p:sp>
        <p:nvSpPr>
          <p:cNvPr id="22" name="TextBox 21">
            <a:extLst>
              <a:ext uri="{FF2B5EF4-FFF2-40B4-BE49-F238E27FC236}">
                <a16:creationId xmlns:a16="http://schemas.microsoft.com/office/drawing/2014/main" id="{A156BA9D-EF84-4D40-911A-DFBBFC3123AB}"/>
              </a:ext>
            </a:extLst>
          </p:cNvPr>
          <p:cNvSpPr txBox="1"/>
          <p:nvPr/>
        </p:nvSpPr>
        <p:spPr>
          <a:xfrm>
            <a:off x="4981974" y="813586"/>
            <a:ext cx="2586033" cy="369332"/>
          </a:xfrm>
          <a:prstGeom prst="rect">
            <a:avLst/>
          </a:prstGeom>
          <a:noFill/>
        </p:spPr>
        <p:txBody>
          <a:bodyPr wrap="square" rtlCol="0">
            <a:spAutoFit/>
          </a:bodyPr>
          <a:lstStyle/>
          <a:p>
            <a:r>
              <a:rPr lang="en-GB" dirty="0">
                <a:solidFill>
                  <a:schemeClr val="bg1"/>
                </a:solidFill>
              </a:rPr>
              <a:t>Test 2: Shifted Target</a:t>
            </a:r>
          </a:p>
        </p:txBody>
      </p:sp>
      <p:sp>
        <p:nvSpPr>
          <p:cNvPr id="23" name="TextBox 22">
            <a:extLst>
              <a:ext uri="{FF2B5EF4-FFF2-40B4-BE49-F238E27FC236}">
                <a16:creationId xmlns:a16="http://schemas.microsoft.com/office/drawing/2014/main" id="{9F7CC5D1-0375-4CC5-BDF5-23C07A2C2306}"/>
              </a:ext>
            </a:extLst>
          </p:cNvPr>
          <p:cNvSpPr txBox="1"/>
          <p:nvPr/>
        </p:nvSpPr>
        <p:spPr>
          <a:xfrm>
            <a:off x="9101623" y="813586"/>
            <a:ext cx="2216082" cy="369332"/>
          </a:xfrm>
          <a:prstGeom prst="rect">
            <a:avLst/>
          </a:prstGeom>
          <a:noFill/>
        </p:spPr>
        <p:txBody>
          <a:bodyPr wrap="square" rtlCol="0">
            <a:spAutoFit/>
          </a:bodyPr>
          <a:lstStyle/>
          <a:p>
            <a:r>
              <a:rPr lang="en-GB" dirty="0">
                <a:solidFill>
                  <a:schemeClr val="bg1"/>
                </a:solidFill>
              </a:rPr>
              <a:t>Test 3: Lag Features</a:t>
            </a:r>
          </a:p>
        </p:txBody>
      </p:sp>
      <p:pic>
        <p:nvPicPr>
          <p:cNvPr id="16" name="Picture 15">
            <a:extLst>
              <a:ext uri="{FF2B5EF4-FFF2-40B4-BE49-F238E27FC236}">
                <a16:creationId xmlns:a16="http://schemas.microsoft.com/office/drawing/2014/main" id="{272CD496-1A78-4AA5-9F6D-B8038B05A5F1}"/>
              </a:ext>
            </a:extLst>
          </p:cNvPr>
          <p:cNvPicPr>
            <a:picLocks noChangeAspect="1"/>
          </p:cNvPicPr>
          <p:nvPr/>
        </p:nvPicPr>
        <p:blipFill>
          <a:blip r:embed="rId2"/>
          <a:stretch>
            <a:fillRect/>
          </a:stretch>
        </p:blipFill>
        <p:spPr>
          <a:xfrm>
            <a:off x="533827" y="1367584"/>
            <a:ext cx="3287675" cy="4638110"/>
          </a:xfrm>
          <a:prstGeom prst="rect">
            <a:avLst/>
          </a:prstGeom>
        </p:spPr>
      </p:pic>
      <p:pic>
        <p:nvPicPr>
          <p:cNvPr id="19" name="Picture 18">
            <a:extLst>
              <a:ext uri="{FF2B5EF4-FFF2-40B4-BE49-F238E27FC236}">
                <a16:creationId xmlns:a16="http://schemas.microsoft.com/office/drawing/2014/main" id="{AE6702A7-28E6-4B5F-830C-C109B113D50C}"/>
              </a:ext>
            </a:extLst>
          </p:cNvPr>
          <p:cNvPicPr>
            <a:picLocks/>
          </p:cNvPicPr>
          <p:nvPr/>
        </p:nvPicPr>
        <p:blipFill>
          <a:blip r:embed="rId3"/>
          <a:stretch>
            <a:fillRect/>
          </a:stretch>
        </p:blipFill>
        <p:spPr>
          <a:xfrm>
            <a:off x="4640043" y="1367584"/>
            <a:ext cx="3246691" cy="4618101"/>
          </a:xfrm>
          <a:prstGeom prst="rect">
            <a:avLst/>
          </a:prstGeom>
        </p:spPr>
      </p:pic>
      <p:pic>
        <p:nvPicPr>
          <p:cNvPr id="4" name="Picture 3">
            <a:extLst>
              <a:ext uri="{FF2B5EF4-FFF2-40B4-BE49-F238E27FC236}">
                <a16:creationId xmlns:a16="http://schemas.microsoft.com/office/drawing/2014/main" id="{A27A29E7-67DB-4D32-8669-4EA069D0F4A9}"/>
              </a:ext>
            </a:extLst>
          </p:cNvPr>
          <p:cNvPicPr>
            <a:picLocks noChangeAspect="1"/>
          </p:cNvPicPr>
          <p:nvPr/>
        </p:nvPicPr>
        <p:blipFill>
          <a:blip r:embed="rId4"/>
          <a:stretch>
            <a:fillRect/>
          </a:stretch>
        </p:blipFill>
        <p:spPr>
          <a:xfrm>
            <a:off x="8585788" y="1367584"/>
            <a:ext cx="3247751" cy="4618101"/>
          </a:xfrm>
          <a:prstGeom prst="rect">
            <a:avLst/>
          </a:prstGeom>
        </p:spPr>
      </p:pic>
    </p:spTree>
    <p:extLst>
      <p:ext uri="{BB962C8B-B14F-4D97-AF65-F5344CB8AC3E}">
        <p14:creationId xmlns:p14="http://schemas.microsoft.com/office/powerpoint/2010/main" val="31585360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CFE021E-9B09-4AFE-AC7A-2EF7FD9A89CB}"/>
              </a:ext>
            </a:extLst>
          </p:cNvPr>
          <p:cNvSpPr txBox="1">
            <a:spLocks/>
          </p:cNvSpPr>
          <p:nvPr/>
        </p:nvSpPr>
        <p:spPr>
          <a:xfrm>
            <a:off x="643467" y="516835"/>
            <a:ext cx="3448259" cy="166650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spcAft>
                <a:spcPts val="600"/>
              </a:spcAft>
            </a:pPr>
            <a:r>
              <a:rPr lang="en-US" sz="3700" dirty="0">
                <a:solidFill>
                  <a:srgbClr val="FFFFFF"/>
                </a:solidFill>
              </a:rPr>
              <a:t>Linear regression model</a:t>
            </a:r>
          </a:p>
        </p:txBody>
      </p:sp>
      <p:cxnSp>
        <p:nvCxnSpPr>
          <p:cNvPr id="15" name="Straight Connector 14">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50F9A60-F2C4-4B4D-B473-D93CCB7B4FB1}"/>
              </a:ext>
            </a:extLst>
          </p:cNvPr>
          <p:cNvSpPr txBox="1">
            <a:spLocks/>
          </p:cNvSpPr>
          <p:nvPr/>
        </p:nvSpPr>
        <p:spPr>
          <a:xfrm>
            <a:off x="643467" y="2546224"/>
            <a:ext cx="3448259" cy="3398362"/>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00000"/>
              </a:lnSpc>
            </a:pPr>
            <a:r>
              <a:rPr lang="en-US" sz="1800" dirty="0">
                <a:solidFill>
                  <a:srgbClr val="FFFFFF"/>
                </a:solidFill>
              </a:rPr>
              <a:t>Following the cross- validation, a linear regression model was built for each of the three tests.</a:t>
            </a:r>
          </a:p>
          <a:p>
            <a:pPr>
              <a:lnSpc>
                <a:spcPct val="100000"/>
              </a:lnSpc>
            </a:pPr>
            <a:r>
              <a:rPr lang="en-US" sz="1800" dirty="0">
                <a:solidFill>
                  <a:srgbClr val="FFFFFF"/>
                </a:solidFill>
              </a:rPr>
              <a:t>The model was fitted to the training data and tested against the test data</a:t>
            </a:r>
          </a:p>
          <a:p>
            <a:pPr>
              <a:lnSpc>
                <a:spcPct val="100000"/>
              </a:lnSpc>
            </a:pPr>
            <a:endParaRPr lang="en-US" sz="1800" dirty="0">
              <a:solidFill>
                <a:srgbClr val="FFFFFF"/>
              </a:solidFill>
            </a:endParaRPr>
          </a:p>
        </p:txBody>
      </p:sp>
      <p:pic>
        <p:nvPicPr>
          <p:cNvPr id="6" name="Picture 5" descr="Graphical user interface, text, application&#10;&#10;Description automatically generated">
            <a:extLst>
              <a:ext uri="{FF2B5EF4-FFF2-40B4-BE49-F238E27FC236}">
                <a16:creationId xmlns:a16="http://schemas.microsoft.com/office/drawing/2014/main" id="{CEC1658F-825D-40E4-A177-8E75B7C51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175" y="0"/>
            <a:ext cx="6092825" cy="9342331"/>
          </a:xfrm>
          <a:prstGeom prst="rect">
            <a:avLst/>
          </a:prstGeom>
        </p:spPr>
      </p:pic>
    </p:spTree>
    <p:extLst>
      <p:ext uri="{BB962C8B-B14F-4D97-AF65-F5344CB8AC3E}">
        <p14:creationId xmlns:p14="http://schemas.microsoft.com/office/powerpoint/2010/main" val="136645763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10EC726-9607-4C99-B6AE-76E785E130B8}"/>
              </a:ext>
            </a:extLst>
          </p:cNvPr>
          <p:cNvSpPr>
            <a:spLocks noGrp="1"/>
          </p:cNvSpPr>
          <p:nvPr>
            <p:ph type="title"/>
          </p:nvPr>
        </p:nvSpPr>
        <p:spPr>
          <a:xfrm>
            <a:off x="1097280" y="516835"/>
            <a:ext cx="5977937" cy="1666501"/>
          </a:xfrm>
        </p:spPr>
        <p:txBody>
          <a:bodyPr vert="horz" lIns="91440" tIns="45720" rIns="91440" bIns="45720" rtlCol="0">
            <a:normAutofit/>
          </a:bodyPr>
          <a:lstStyle/>
          <a:p>
            <a:r>
              <a:rPr lang="en-US" sz="4000" dirty="0">
                <a:solidFill>
                  <a:schemeClr val="tx1"/>
                </a:solidFill>
              </a:rPr>
              <a:t>The Data</a:t>
            </a:r>
          </a:p>
        </p:txBody>
      </p:sp>
      <p:cxnSp>
        <p:nvCxnSpPr>
          <p:cNvPr id="76" name="Straight Connector 75">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3E70610E-420D-403C-A94A-BD2DA6FD291F}"/>
              </a:ext>
            </a:extLst>
          </p:cNvPr>
          <p:cNvSpPr>
            <a:spLocks noGrp="1"/>
          </p:cNvSpPr>
          <p:nvPr>
            <p:ph idx="1"/>
          </p:nvPr>
        </p:nvSpPr>
        <p:spPr>
          <a:xfrm>
            <a:off x="1097279" y="2546224"/>
            <a:ext cx="5977938" cy="3342747"/>
          </a:xfrm>
        </p:spPr>
        <p:txBody>
          <a:bodyPr>
            <a:normAutofit/>
          </a:bodyPr>
          <a:lstStyle/>
          <a:p>
            <a:r>
              <a:rPr lang="en-GB" sz="1800" dirty="0">
                <a:solidFill>
                  <a:schemeClr val="tx1"/>
                </a:solidFill>
              </a:rPr>
              <a:t>We used our previous project app to pull current data from the </a:t>
            </a:r>
            <a:r>
              <a:rPr lang="en-GB" sz="1800" dirty="0" err="1">
                <a:solidFill>
                  <a:schemeClr val="tx1"/>
                </a:solidFill>
              </a:rPr>
              <a:t>Binance</a:t>
            </a:r>
            <a:r>
              <a:rPr lang="en-GB" sz="1800" dirty="0">
                <a:solidFill>
                  <a:schemeClr val="tx1"/>
                </a:solidFill>
              </a:rPr>
              <a:t> API.</a:t>
            </a:r>
          </a:p>
          <a:p>
            <a:r>
              <a:rPr lang="en-GB" sz="1800" dirty="0">
                <a:solidFill>
                  <a:schemeClr val="tx1"/>
                </a:solidFill>
              </a:rPr>
              <a:t>This data was then pushed to a Postgres Database in the Cloud using AWS RDS Service using a short python script.</a:t>
            </a:r>
          </a:p>
          <a:p>
            <a:pPr marL="0" indent="0">
              <a:buNone/>
            </a:pPr>
            <a:endParaRPr lang="en-GB" sz="1800" dirty="0">
              <a:solidFill>
                <a:schemeClr val="tx1"/>
              </a:solidFill>
            </a:endParaRPr>
          </a:p>
          <a:p>
            <a:endParaRPr lang="en-GB" sz="1800" dirty="0">
              <a:solidFill>
                <a:schemeClr val="tx1"/>
              </a:solidFill>
            </a:endParaRPr>
          </a:p>
          <a:p>
            <a:pPr marL="0" indent="0">
              <a:buNone/>
            </a:pPr>
            <a:endParaRPr lang="en-GB" sz="1800" dirty="0">
              <a:solidFill>
                <a:schemeClr val="tx1"/>
              </a:solidFill>
            </a:endParaRPr>
          </a:p>
        </p:txBody>
      </p:sp>
      <p:pic>
        <p:nvPicPr>
          <p:cNvPr id="2050" name="Picture 2" descr="UK regulator bans crypto exchange group Binance">
            <a:extLst>
              <a:ext uri="{FF2B5EF4-FFF2-40B4-BE49-F238E27FC236}">
                <a16:creationId xmlns:a16="http://schemas.microsoft.com/office/drawing/2014/main" id="{7A6E2E39-38AC-4007-922E-CA47C3D466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662" b="-15662"/>
          <a:stretch/>
        </p:blipFill>
        <p:spPr bwMode="auto">
          <a:xfrm>
            <a:off x="7803655" y="342194"/>
            <a:ext cx="3553110" cy="2624666"/>
          </a:xfrm>
          <a:prstGeom prst="rect">
            <a:avLst/>
          </a:prstGeom>
          <a:solidFill>
            <a:schemeClr val="bg1"/>
          </a:solidFill>
        </p:spPr>
      </p:pic>
      <p:pic>
        <p:nvPicPr>
          <p:cNvPr id="8" name="Picture 7" descr="Logo, company name&#10;&#10;Description automatically generated">
            <a:extLst>
              <a:ext uri="{FF2B5EF4-FFF2-40B4-BE49-F238E27FC236}">
                <a16:creationId xmlns:a16="http://schemas.microsoft.com/office/drawing/2014/main" id="{023F8593-E33D-471C-93BF-8A2719AB485D}"/>
              </a:ext>
            </a:extLst>
          </p:cNvPr>
          <p:cNvPicPr>
            <a:picLocks noChangeAspect="1"/>
          </p:cNvPicPr>
          <p:nvPr/>
        </p:nvPicPr>
        <p:blipFill rotWithShape="1">
          <a:blip r:embed="rId3"/>
          <a:srcRect t="-33801" b="-33801"/>
          <a:stretch/>
        </p:blipFill>
        <p:spPr>
          <a:xfrm>
            <a:off x="7803658" y="3891141"/>
            <a:ext cx="3553107" cy="2624666"/>
          </a:xfrm>
          <a:prstGeom prst="rect">
            <a:avLst/>
          </a:prstGeom>
          <a:solidFill>
            <a:schemeClr val="tx1"/>
          </a:solidFill>
        </p:spPr>
      </p:pic>
      <p:sp>
        <p:nvSpPr>
          <p:cNvPr id="10" name="Arrow: Down 9">
            <a:extLst>
              <a:ext uri="{FF2B5EF4-FFF2-40B4-BE49-F238E27FC236}">
                <a16:creationId xmlns:a16="http://schemas.microsoft.com/office/drawing/2014/main" id="{75A39BB5-017B-43A5-BF6F-66C080C94494}"/>
              </a:ext>
            </a:extLst>
          </p:cNvPr>
          <p:cNvSpPr/>
          <p:nvPr/>
        </p:nvSpPr>
        <p:spPr>
          <a:xfrm>
            <a:off x="9289814" y="2813743"/>
            <a:ext cx="580792" cy="12305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24">
            <a:extLst>
              <a:ext uri="{FF2B5EF4-FFF2-40B4-BE49-F238E27FC236}">
                <a16:creationId xmlns:a16="http://schemas.microsoft.com/office/drawing/2014/main" id="{B8F05100-D8D9-4B6D-BBF5-6165110EFAED}"/>
              </a:ext>
            </a:extLst>
          </p:cNvPr>
          <p:cNvPicPr>
            <a:picLocks noChangeAspect="1"/>
          </p:cNvPicPr>
          <p:nvPr/>
        </p:nvPicPr>
        <p:blipFill>
          <a:blip r:embed="rId4"/>
          <a:stretch>
            <a:fillRect/>
          </a:stretch>
        </p:blipFill>
        <p:spPr>
          <a:xfrm>
            <a:off x="1215896" y="4360496"/>
            <a:ext cx="5541873" cy="1833953"/>
          </a:xfrm>
          <a:prstGeom prst="rect">
            <a:avLst/>
          </a:prstGeom>
        </p:spPr>
      </p:pic>
    </p:spTree>
    <p:extLst>
      <p:ext uri="{BB962C8B-B14F-4D97-AF65-F5344CB8AC3E}">
        <p14:creationId xmlns:p14="http://schemas.microsoft.com/office/powerpoint/2010/main" val="3058843493"/>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C442EC-B0D2-4CCB-877E-D29CF977898C}"/>
              </a:ext>
            </a:extLst>
          </p:cNvPr>
          <p:cNvSpPr txBox="1"/>
          <p:nvPr/>
        </p:nvSpPr>
        <p:spPr>
          <a:xfrm>
            <a:off x="4981974" y="-40341"/>
            <a:ext cx="5617968" cy="523220"/>
          </a:xfrm>
          <a:prstGeom prst="rect">
            <a:avLst/>
          </a:prstGeom>
          <a:noFill/>
        </p:spPr>
        <p:txBody>
          <a:bodyPr wrap="square" rtlCol="0">
            <a:spAutoFit/>
          </a:bodyPr>
          <a:lstStyle/>
          <a:p>
            <a:r>
              <a:rPr lang="en-GB" sz="2800" dirty="0">
                <a:solidFill>
                  <a:schemeClr val="bg1"/>
                </a:solidFill>
              </a:rPr>
              <a:t>Comparison</a:t>
            </a:r>
          </a:p>
        </p:txBody>
      </p:sp>
      <p:pic>
        <p:nvPicPr>
          <p:cNvPr id="3" name="Picture 2">
            <a:extLst>
              <a:ext uri="{FF2B5EF4-FFF2-40B4-BE49-F238E27FC236}">
                <a16:creationId xmlns:a16="http://schemas.microsoft.com/office/drawing/2014/main" id="{2E3E24A1-7D12-482F-B5D2-0EBDE0764828}"/>
              </a:ext>
            </a:extLst>
          </p:cNvPr>
          <p:cNvPicPr>
            <a:picLocks noChangeAspect="1"/>
          </p:cNvPicPr>
          <p:nvPr/>
        </p:nvPicPr>
        <p:blipFill>
          <a:blip r:embed="rId2"/>
          <a:stretch>
            <a:fillRect/>
          </a:stretch>
        </p:blipFill>
        <p:spPr>
          <a:xfrm>
            <a:off x="167777" y="1386332"/>
            <a:ext cx="3824817" cy="2498548"/>
          </a:xfrm>
          <a:prstGeom prst="rect">
            <a:avLst/>
          </a:prstGeom>
        </p:spPr>
      </p:pic>
      <p:pic>
        <p:nvPicPr>
          <p:cNvPr id="4" name="Picture 3">
            <a:extLst>
              <a:ext uri="{FF2B5EF4-FFF2-40B4-BE49-F238E27FC236}">
                <a16:creationId xmlns:a16="http://schemas.microsoft.com/office/drawing/2014/main" id="{8ED08E84-A6C1-4458-80AE-E1C3750DA29D}"/>
              </a:ext>
            </a:extLst>
          </p:cNvPr>
          <p:cNvPicPr>
            <a:picLocks noChangeAspect="1"/>
          </p:cNvPicPr>
          <p:nvPr/>
        </p:nvPicPr>
        <p:blipFill>
          <a:blip r:embed="rId3"/>
          <a:stretch>
            <a:fillRect/>
          </a:stretch>
        </p:blipFill>
        <p:spPr>
          <a:xfrm>
            <a:off x="167777" y="4113070"/>
            <a:ext cx="3824817" cy="2516194"/>
          </a:xfrm>
          <a:prstGeom prst="rect">
            <a:avLst/>
          </a:prstGeom>
        </p:spPr>
      </p:pic>
      <p:pic>
        <p:nvPicPr>
          <p:cNvPr id="5" name="Picture 4">
            <a:extLst>
              <a:ext uri="{FF2B5EF4-FFF2-40B4-BE49-F238E27FC236}">
                <a16:creationId xmlns:a16="http://schemas.microsoft.com/office/drawing/2014/main" id="{66EBD4F2-6A02-494D-A674-6D4FB4DD94FB}"/>
              </a:ext>
            </a:extLst>
          </p:cNvPr>
          <p:cNvPicPr>
            <a:picLocks noChangeAspect="1"/>
          </p:cNvPicPr>
          <p:nvPr/>
        </p:nvPicPr>
        <p:blipFill>
          <a:blip r:embed="rId4"/>
          <a:stretch>
            <a:fillRect/>
          </a:stretch>
        </p:blipFill>
        <p:spPr>
          <a:xfrm>
            <a:off x="4246322" y="1389545"/>
            <a:ext cx="3764977" cy="2495335"/>
          </a:xfrm>
          <a:prstGeom prst="rect">
            <a:avLst/>
          </a:prstGeom>
        </p:spPr>
      </p:pic>
      <p:pic>
        <p:nvPicPr>
          <p:cNvPr id="6" name="Picture 5">
            <a:extLst>
              <a:ext uri="{FF2B5EF4-FFF2-40B4-BE49-F238E27FC236}">
                <a16:creationId xmlns:a16="http://schemas.microsoft.com/office/drawing/2014/main" id="{6781E813-8A2F-41B0-9915-21C5E89DB214}"/>
              </a:ext>
            </a:extLst>
          </p:cNvPr>
          <p:cNvPicPr>
            <a:picLocks noChangeAspect="1"/>
          </p:cNvPicPr>
          <p:nvPr/>
        </p:nvPicPr>
        <p:blipFill>
          <a:blip r:embed="rId5"/>
          <a:stretch>
            <a:fillRect/>
          </a:stretch>
        </p:blipFill>
        <p:spPr>
          <a:xfrm>
            <a:off x="4248515" y="4111748"/>
            <a:ext cx="3764977" cy="2469079"/>
          </a:xfrm>
          <a:prstGeom prst="rect">
            <a:avLst/>
          </a:prstGeom>
        </p:spPr>
      </p:pic>
      <p:cxnSp>
        <p:nvCxnSpPr>
          <p:cNvPr id="13" name="Straight Connector 12">
            <a:extLst>
              <a:ext uri="{FF2B5EF4-FFF2-40B4-BE49-F238E27FC236}">
                <a16:creationId xmlns:a16="http://schemas.microsoft.com/office/drawing/2014/main" id="{2A03EF2B-50CB-423B-95D8-3FB4D6424821}"/>
              </a:ext>
            </a:extLst>
          </p:cNvPr>
          <p:cNvCxnSpPr>
            <a:cxnSpLocks/>
          </p:cNvCxnSpPr>
          <p:nvPr/>
        </p:nvCxnSpPr>
        <p:spPr>
          <a:xfrm>
            <a:off x="4981974" y="478955"/>
            <a:ext cx="2062415"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794AAD9-035C-45B9-8D30-106C25DA8313}"/>
              </a:ext>
            </a:extLst>
          </p:cNvPr>
          <p:cNvSpPr txBox="1"/>
          <p:nvPr/>
        </p:nvSpPr>
        <p:spPr>
          <a:xfrm>
            <a:off x="784237" y="860607"/>
            <a:ext cx="2769846" cy="461665"/>
          </a:xfrm>
          <a:prstGeom prst="rect">
            <a:avLst/>
          </a:prstGeom>
          <a:noFill/>
        </p:spPr>
        <p:txBody>
          <a:bodyPr wrap="square" rtlCol="0">
            <a:spAutoFit/>
          </a:bodyPr>
          <a:lstStyle/>
          <a:p>
            <a:r>
              <a:rPr lang="en-GB" sz="2400" b="1" dirty="0">
                <a:solidFill>
                  <a:schemeClr val="accent1"/>
                </a:solidFill>
              </a:rPr>
              <a:t>LR R2 Score: 0.919</a:t>
            </a:r>
          </a:p>
        </p:txBody>
      </p:sp>
      <p:sp>
        <p:nvSpPr>
          <p:cNvPr id="18" name="TextBox 17">
            <a:extLst>
              <a:ext uri="{FF2B5EF4-FFF2-40B4-BE49-F238E27FC236}">
                <a16:creationId xmlns:a16="http://schemas.microsoft.com/office/drawing/2014/main" id="{2C4CC829-ECB6-4145-B08D-156A41AA5ABA}"/>
              </a:ext>
            </a:extLst>
          </p:cNvPr>
          <p:cNvSpPr txBox="1"/>
          <p:nvPr/>
        </p:nvSpPr>
        <p:spPr>
          <a:xfrm>
            <a:off x="4832861" y="860607"/>
            <a:ext cx="2879153" cy="461665"/>
          </a:xfrm>
          <a:prstGeom prst="rect">
            <a:avLst/>
          </a:prstGeom>
          <a:noFill/>
        </p:spPr>
        <p:txBody>
          <a:bodyPr wrap="square" rtlCol="0">
            <a:spAutoFit/>
          </a:bodyPr>
          <a:lstStyle/>
          <a:p>
            <a:r>
              <a:rPr lang="en-GB" sz="2400" b="1" dirty="0">
                <a:solidFill>
                  <a:schemeClr val="accent1"/>
                </a:solidFill>
              </a:rPr>
              <a:t>LR R2 Score: -6.209</a:t>
            </a:r>
          </a:p>
        </p:txBody>
      </p:sp>
      <p:sp>
        <p:nvSpPr>
          <p:cNvPr id="20" name="TextBox 19">
            <a:extLst>
              <a:ext uri="{FF2B5EF4-FFF2-40B4-BE49-F238E27FC236}">
                <a16:creationId xmlns:a16="http://schemas.microsoft.com/office/drawing/2014/main" id="{C7E8EBA1-1079-4B80-91C9-354D37D398F7}"/>
              </a:ext>
            </a:extLst>
          </p:cNvPr>
          <p:cNvSpPr txBox="1"/>
          <p:nvPr/>
        </p:nvSpPr>
        <p:spPr>
          <a:xfrm>
            <a:off x="8747103" y="860606"/>
            <a:ext cx="2769846" cy="461665"/>
          </a:xfrm>
          <a:prstGeom prst="rect">
            <a:avLst/>
          </a:prstGeom>
          <a:noFill/>
        </p:spPr>
        <p:txBody>
          <a:bodyPr wrap="square">
            <a:spAutoFit/>
          </a:bodyPr>
          <a:lstStyle/>
          <a:p>
            <a:r>
              <a:rPr lang="en-GB" sz="2400" b="1" dirty="0">
                <a:solidFill>
                  <a:schemeClr val="accent1"/>
                </a:solidFill>
              </a:rPr>
              <a:t>LR R2 Score: 0.921</a:t>
            </a:r>
            <a:endParaRPr lang="en-GB" sz="2400" dirty="0"/>
          </a:p>
        </p:txBody>
      </p:sp>
      <p:sp>
        <p:nvSpPr>
          <p:cNvPr id="21" name="TextBox 20">
            <a:extLst>
              <a:ext uri="{FF2B5EF4-FFF2-40B4-BE49-F238E27FC236}">
                <a16:creationId xmlns:a16="http://schemas.microsoft.com/office/drawing/2014/main" id="{7C91DA25-098F-4077-B235-396C8B65D7B4}"/>
              </a:ext>
            </a:extLst>
          </p:cNvPr>
          <p:cNvSpPr txBox="1"/>
          <p:nvPr/>
        </p:nvSpPr>
        <p:spPr>
          <a:xfrm>
            <a:off x="867916" y="526273"/>
            <a:ext cx="2157721" cy="369332"/>
          </a:xfrm>
          <a:prstGeom prst="rect">
            <a:avLst/>
          </a:prstGeom>
          <a:noFill/>
        </p:spPr>
        <p:txBody>
          <a:bodyPr wrap="square" rtlCol="0">
            <a:spAutoFit/>
          </a:bodyPr>
          <a:lstStyle/>
          <a:p>
            <a:r>
              <a:rPr lang="en-GB" dirty="0">
                <a:solidFill>
                  <a:schemeClr val="bg1"/>
                </a:solidFill>
              </a:rPr>
              <a:t>Test 1: Original data</a:t>
            </a:r>
          </a:p>
        </p:txBody>
      </p:sp>
      <p:sp>
        <p:nvSpPr>
          <p:cNvPr id="22" name="TextBox 21">
            <a:extLst>
              <a:ext uri="{FF2B5EF4-FFF2-40B4-BE49-F238E27FC236}">
                <a16:creationId xmlns:a16="http://schemas.microsoft.com/office/drawing/2014/main" id="{A156BA9D-EF84-4D40-911A-DFBBFC3123AB}"/>
              </a:ext>
            </a:extLst>
          </p:cNvPr>
          <p:cNvSpPr txBox="1"/>
          <p:nvPr/>
        </p:nvSpPr>
        <p:spPr>
          <a:xfrm>
            <a:off x="4987958" y="546229"/>
            <a:ext cx="2586033" cy="369332"/>
          </a:xfrm>
          <a:prstGeom prst="rect">
            <a:avLst/>
          </a:prstGeom>
          <a:noFill/>
        </p:spPr>
        <p:txBody>
          <a:bodyPr wrap="square" rtlCol="0">
            <a:spAutoFit/>
          </a:bodyPr>
          <a:lstStyle/>
          <a:p>
            <a:r>
              <a:rPr lang="en-GB" dirty="0">
                <a:solidFill>
                  <a:schemeClr val="bg1"/>
                </a:solidFill>
              </a:rPr>
              <a:t>Test 2: Shifted Target</a:t>
            </a:r>
          </a:p>
        </p:txBody>
      </p:sp>
      <p:sp>
        <p:nvSpPr>
          <p:cNvPr id="23" name="TextBox 22">
            <a:extLst>
              <a:ext uri="{FF2B5EF4-FFF2-40B4-BE49-F238E27FC236}">
                <a16:creationId xmlns:a16="http://schemas.microsoft.com/office/drawing/2014/main" id="{9F7CC5D1-0375-4CC5-BDF5-23C07A2C2306}"/>
              </a:ext>
            </a:extLst>
          </p:cNvPr>
          <p:cNvSpPr txBox="1"/>
          <p:nvPr/>
        </p:nvSpPr>
        <p:spPr>
          <a:xfrm>
            <a:off x="9023985" y="540769"/>
            <a:ext cx="2216082" cy="369332"/>
          </a:xfrm>
          <a:prstGeom prst="rect">
            <a:avLst/>
          </a:prstGeom>
          <a:noFill/>
        </p:spPr>
        <p:txBody>
          <a:bodyPr wrap="square" rtlCol="0">
            <a:spAutoFit/>
          </a:bodyPr>
          <a:lstStyle/>
          <a:p>
            <a:r>
              <a:rPr lang="en-GB" dirty="0">
                <a:solidFill>
                  <a:schemeClr val="bg1"/>
                </a:solidFill>
              </a:rPr>
              <a:t>Test 3: Lag Features</a:t>
            </a:r>
          </a:p>
        </p:txBody>
      </p:sp>
      <p:pic>
        <p:nvPicPr>
          <p:cNvPr id="10" name="Picture 9">
            <a:extLst>
              <a:ext uri="{FF2B5EF4-FFF2-40B4-BE49-F238E27FC236}">
                <a16:creationId xmlns:a16="http://schemas.microsoft.com/office/drawing/2014/main" id="{85F51E86-8E67-40AB-AE2F-7D1EBADD1130}"/>
              </a:ext>
            </a:extLst>
          </p:cNvPr>
          <p:cNvPicPr>
            <a:picLocks noChangeAspect="1"/>
          </p:cNvPicPr>
          <p:nvPr/>
        </p:nvPicPr>
        <p:blipFill>
          <a:blip r:embed="rId6"/>
          <a:stretch>
            <a:fillRect/>
          </a:stretch>
        </p:blipFill>
        <p:spPr>
          <a:xfrm>
            <a:off x="8314839" y="1397482"/>
            <a:ext cx="3634374" cy="2487397"/>
          </a:xfrm>
          <a:prstGeom prst="rect">
            <a:avLst/>
          </a:prstGeom>
        </p:spPr>
      </p:pic>
      <p:pic>
        <p:nvPicPr>
          <p:cNvPr id="12" name="Picture 11">
            <a:extLst>
              <a:ext uri="{FF2B5EF4-FFF2-40B4-BE49-F238E27FC236}">
                <a16:creationId xmlns:a16="http://schemas.microsoft.com/office/drawing/2014/main" id="{EA106588-92A2-4FA1-B774-0F06FF4185CC}"/>
              </a:ext>
            </a:extLst>
          </p:cNvPr>
          <p:cNvPicPr>
            <a:picLocks noChangeAspect="1"/>
          </p:cNvPicPr>
          <p:nvPr/>
        </p:nvPicPr>
        <p:blipFill>
          <a:blip r:embed="rId7"/>
          <a:stretch>
            <a:fillRect/>
          </a:stretch>
        </p:blipFill>
        <p:spPr>
          <a:xfrm>
            <a:off x="8314839" y="4111748"/>
            <a:ext cx="3634374" cy="2516194"/>
          </a:xfrm>
          <a:prstGeom prst="rect">
            <a:avLst/>
          </a:prstGeom>
        </p:spPr>
      </p:pic>
    </p:spTree>
    <p:extLst>
      <p:ext uri="{BB962C8B-B14F-4D97-AF65-F5344CB8AC3E}">
        <p14:creationId xmlns:p14="http://schemas.microsoft.com/office/powerpoint/2010/main" val="15911697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CFE021E-9B09-4AFE-AC7A-2EF7FD9A89CB}"/>
              </a:ext>
            </a:extLst>
          </p:cNvPr>
          <p:cNvSpPr txBox="1">
            <a:spLocks/>
          </p:cNvSpPr>
          <p:nvPr/>
        </p:nvSpPr>
        <p:spPr>
          <a:xfrm>
            <a:off x="643467" y="516835"/>
            <a:ext cx="3448259" cy="1666501"/>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spcAft>
                <a:spcPts val="600"/>
              </a:spcAft>
            </a:pPr>
            <a:r>
              <a:rPr lang="en-US" sz="3700" dirty="0">
                <a:solidFill>
                  <a:srgbClr val="FFFFFF"/>
                </a:solidFill>
              </a:rPr>
              <a:t>Recurrent Neural Network models</a:t>
            </a:r>
          </a:p>
        </p:txBody>
      </p:sp>
      <p:cxnSp>
        <p:nvCxnSpPr>
          <p:cNvPr id="15" name="Straight Connector 14">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50F9A60-F2C4-4B4D-B473-D93CCB7B4FB1}"/>
              </a:ext>
            </a:extLst>
          </p:cNvPr>
          <p:cNvSpPr txBox="1">
            <a:spLocks/>
          </p:cNvSpPr>
          <p:nvPr/>
        </p:nvSpPr>
        <p:spPr>
          <a:xfrm>
            <a:off x="643467" y="2546224"/>
            <a:ext cx="3448259" cy="3398362"/>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GB" sz="1600" dirty="0">
                <a:solidFill>
                  <a:schemeClr val="tx1"/>
                </a:solidFill>
              </a:rPr>
              <a:t>RNNs are a class of neural networks which are often used with sequential data. </a:t>
            </a:r>
          </a:p>
          <a:p>
            <a:endParaRPr lang="en-GB" sz="1600" dirty="0">
              <a:solidFill>
                <a:schemeClr val="tx1"/>
              </a:solidFill>
            </a:endParaRPr>
          </a:p>
          <a:p>
            <a:r>
              <a:rPr lang="en-GB" sz="1600" dirty="0">
                <a:solidFill>
                  <a:schemeClr val="tx1"/>
                </a:solidFill>
              </a:rPr>
              <a:t>They are good at processing sequence data for predictions.</a:t>
            </a:r>
          </a:p>
          <a:p>
            <a:endParaRPr lang="en-GB" sz="1600" dirty="0">
              <a:solidFill>
                <a:schemeClr val="tx1"/>
              </a:solidFill>
            </a:endParaRPr>
          </a:p>
          <a:p>
            <a:r>
              <a:rPr lang="en-GB" sz="1600" dirty="0">
                <a:solidFill>
                  <a:schemeClr val="tx1"/>
                </a:solidFill>
              </a:rPr>
              <a:t>We are using them to predict future prices for crypto currencies</a:t>
            </a:r>
          </a:p>
        </p:txBody>
      </p:sp>
      <p:graphicFrame>
        <p:nvGraphicFramePr>
          <p:cNvPr id="10" name="Diagram 9">
            <a:extLst>
              <a:ext uri="{FF2B5EF4-FFF2-40B4-BE49-F238E27FC236}">
                <a16:creationId xmlns:a16="http://schemas.microsoft.com/office/drawing/2014/main" id="{4814FBAF-16A6-4C09-AD5F-07326E23F1E2}"/>
              </a:ext>
            </a:extLst>
          </p:cNvPr>
          <p:cNvGraphicFramePr/>
          <p:nvPr>
            <p:extLst>
              <p:ext uri="{D42A27DB-BD31-4B8C-83A1-F6EECF244321}">
                <p14:modId xmlns:p14="http://schemas.microsoft.com/office/powerpoint/2010/main" val="1198243420"/>
              </p:ext>
            </p:extLst>
          </p:nvPr>
        </p:nvGraphicFramePr>
        <p:xfrm>
          <a:off x="5562997" y="1150171"/>
          <a:ext cx="5435471" cy="4267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90705594"/>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5CFCC5-8456-4A48-87C1-6D3C98B1716E}"/>
              </a:ext>
            </a:extLst>
          </p:cNvPr>
          <p:cNvSpPr txBox="1"/>
          <p:nvPr/>
        </p:nvSpPr>
        <p:spPr>
          <a:xfrm>
            <a:off x="797021" y="450390"/>
            <a:ext cx="8027802" cy="584775"/>
          </a:xfrm>
          <a:prstGeom prst="rect">
            <a:avLst/>
          </a:prstGeom>
          <a:noFill/>
        </p:spPr>
        <p:txBody>
          <a:bodyPr wrap="square" rtlCol="0">
            <a:spAutoFit/>
          </a:bodyPr>
          <a:lstStyle/>
          <a:p>
            <a:r>
              <a:rPr lang="en-GB" sz="3200" dirty="0">
                <a:solidFill>
                  <a:schemeClr val="bg1"/>
                </a:solidFill>
              </a:rPr>
              <a:t>Transformation of time series for RNN models</a:t>
            </a:r>
          </a:p>
        </p:txBody>
      </p:sp>
      <p:cxnSp>
        <p:nvCxnSpPr>
          <p:cNvPr id="4" name="Straight Connector 3">
            <a:extLst>
              <a:ext uri="{FF2B5EF4-FFF2-40B4-BE49-F238E27FC236}">
                <a16:creationId xmlns:a16="http://schemas.microsoft.com/office/drawing/2014/main" id="{50B2E795-72EA-4279-A005-D27012F22835}"/>
              </a:ext>
            </a:extLst>
          </p:cNvPr>
          <p:cNvCxnSpPr>
            <a:cxnSpLocks/>
          </p:cNvCxnSpPr>
          <p:nvPr/>
        </p:nvCxnSpPr>
        <p:spPr>
          <a:xfrm>
            <a:off x="926417" y="1118127"/>
            <a:ext cx="782076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BE0420C-0996-4637-8818-685479A29FBA}"/>
              </a:ext>
            </a:extLst>
          </p:cNvPr>
          <p:cNvSpPr txBox="1"/>
          <p:nvPr/>
        </p:nvSpPr>
        <p:spPr>
          <a:xfrm>
            <a:off x="926417" y="1455018"/>
            <a:ext cx="4083730" cy="2308324"/>
          </a:xfrm>
          <a:prstGeom prst="rect">
            <a:avLst/>
          </a:prstGeom>
          <a:noFill/>
        </p:spPr>
        <p:txBody>
          <a:bodyPr wrap="square" rtlCol="0">
            <a:spAutoFit/>
          </a:bodyPr>
          <a:lstStyle/>
          <a:p>
            <a:r>
              <a:rPr lang="en-GB" dirty="0">
                <a:solidFill>
                  <a:schemeClr val="bg1"/>
                </a:solidFill>
              </a:rPr>
              <a:t>Defining a look-back period:</a:t>
            </a:r>
          </a:p>
          <a:p>
            <a:endParaRPr lang="en-GB" dirty="0">
              <a:solidFill>
                <a:schemeClr val="bg1"/>
              </a:solidFill>
            </a:endParaRPr>
          </a:p>
          <a:p>
            <a:r>
              <a:rPr lang="en-GB" dirty="0">
                <a:solidFill>
                  <a:schemeClr val="bg1"/>
                </a:solidFill>
              </a:rPr>
              <a:t>A look-back period defines how many previous timesteps are used in order to predict the subsequent timestep</a:t>
            </a:r>
          </a:p>
          <a:p>
            <a:endParaRPr lang="en-GB" dirty="0">
              <a:solidFill>
                <a:schemeClr val="bg1"/>
              </a:solidFill>
            </a:endParaRPr>
          </a:p>
          <a:p>
            <a:r>
              <a:rPr lang="en-GB" dirty="0">
                <a:solidFill>
                  <a:schemeClr val="bg1"/>
                </a:solidFill>
              </a:rPr>
              <a:t>In our models, we used timestep=150</a:t>
            </a:r>
          </a:p>
          <a:p>
            <a:endParaRPr lang="en-GB" dirty="0">
              <a:solidFill>
                <a:schemeClr val="bg1"/>
              </a:solidFill>
            </a:endParaRPr>
          </a:p>
        </p:txBody>
      </p:sp>
      <p:sp>
        <p:nvSpPr>
          <p:cNvPr id="7" name="Subtitle 2">
            <a:extLst>
              <a:ext uri="{FF2B5EF4-FFF2-40B4-BE49-F238E27FC236}">
                <a16:creationId xmlns:a16="http://schemas.microsoft.com/office/drawing/2014/main" id="{D008B596-DBA8-4B43-B6B7-8D4EAD1EE922}"/>
              </a:ext>
            </a:extLst>
          </p:cNvPr>
          <p:cNvSpPr>
            <a:spLocks noGrp="1"/>
          </p:cNvSpPr>
          <p:nvPr/>
        </p:nvSpPr>
        <p:spPr>
          <a:xfrm>
            <a:off x="6351638" y="1284486"/>
            <a:ext cx="4083730" cy="45210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latin typeface="Abadi" panose="020B0604020104020204" pitchFamily="34" charset="0"/>
              </a:rPr>
              <a:t>   </a:t>
            </a:r>
            <a:r>
              <a:rPr lang="en-US" dirty="0">
                <a:solidFill>
                  <a:schemeClr val="bg1"/>
                </a:solidFill>
                <a:latin typeface="Abadi" panose="020B0604020104020204" pitchFamily="34" charset="0"/>
              </a:rPr>
              <a:t>Input	       Output</a:t>
            </a:r>
          </a:p>
          <a:p>
            <a:pPr algn="l"/>
            <a:r>
              <a:rPr lang="en-US" dirty="0">
                <a:solidFill>
                  <a:schemeClr val="bg1"/>
                </a:solidFill>
                <a:latin typeface="Abadi" panose="020B0604020104020204" pitchFamily="34" charset="0"/>
                <a:cs typeface="Aharoni" panose="02010803020104030203" pitchFamily="2" charset="-79"/>
              </a:rPr>
              <a:t>[1, 2, 3, 4]	           [5]</a:t>
            </a:r>
          </a:p>
          <a:p>
            <a:pPr algn="l"/>
            <a:r>
              <a:rPr lang="en-US" dirty="0">
                <a:solidFill>
                  <a:schemeClr val="bg1"/>
                </a:solidFill>
                <a:latin typeface="Abadi" panose="020B0604020104020204" pitchFamily="34" charset="0"/>
                <a:cs typeface="Aharoni" panose="02010803020104030203" pitchFamily="2" charset="-79"/>
              </a:rPr>
              <a:t>[2, 3, 4, 5]	           [6]</a:t>
            </a:r>
          </a:p>
          <a:p>
            <a:pPr algn="l"/>
            <a:r>
              <a:rPr lang="en-US" dirty="0">
                <a:solidFill>
                  <a:schemeClr val="bg1"/>
                </a:solidFill>
                <a:latin typeface="Abadi" panose="020B0604020104020204" pitchFamily="34" charset="0"/>
                <a:cs typeface="Aharoni" panose="02010803020104030203" pitchFamily="2" charset="-79"/>
              </a:rPr>
              <a:t>[3, 4, 5, 6]	           [7]</a:t>
            </a:r>
          </a:p>
          <a:p>
            <a:r>
              <a:rPr lang="en-US" dirty="0">
                <a:solidFill>
                  <a:schemeClr val="bg1"/>
                </a:solidFill>
                <a:latin typeface="Abadi" panose="020B0604020104020204" pitchFamily="34" charset="0"/>
                <a:cs typeface="Aharoni" panose="02010803020104030203" pitchFamily="2" charset="-79"/>
              </a:rPr>
              <a:t>.</a:t>
            </a:r>
          </a:p>
          <a:p>
            <a:r>
              <a:rPr lang="en-US" dirty="0">
                <a:solidFill>
                  <a:schemeClr val="bg1"/>
                </a:solidFill>
                <a:latin typeface="Abadi" panose="020B0604020104020204" pitchFamily="34" charset="0"/>
                <a:cs typeface="Aharoni" panose="02010803020104030203" pitchFamily="2" charset="-79"/>
              </a:rPr>
              <a:t>.</a:t>
            </a:r>
          </a:p>
          <a:p>
            <a:pPr algn="l"/>
            <a:r>
              <a:rPr lang="en-US" dirty="0">
                <a:solidFill>
                  <a:schemeClr val="bg1"/>
                </a:solidFill>
                <a:latin typeface="Abadi" panose="020B0604020104020204" pitchFamily="34" charset="0"/>
                <a:cs typeface="Aharoni" panose="02010803020104030203" pitchFamily="2" charset="-79"/>
              </a:rPr>
              <a:t>[n-1, n-2, n-3, n-4]     [n]</a:t>
            </a:r>
            <a:endParaRPr lang="en-GB" dirty="0">
              <a:solidFill>
                <a:schemeClr val="bg1"/>
              </a:solidFill>
              <a:latin typeface="Abadi" panose="020B0604020104020204" pitchFamily="34" charset="0"/>
              <a:cs typeface="Aharoni" panose="02010803020104030203" pitchFamily="2" charset="-79"/>
            </a:endParaRPr>
          </a:p>
        </p:txBody>
      </p:sp>
      <p:pic>
        <p:nvPicPr>
          <p:cNvPr id="8" name="Picture 7">
            <a:extLst>
              <a:ext uri="{FF2B5EF4-FFF2-40B4-BE49-F238E27FC236}">
                <a16:creationId xmlns:a16="http://schemas.microsoft.com/office/drawing/2014/main" id="{F0731FD2-A068-4C94-8AB3-7F532ECF959B}"/>
              </a:ext>
            </a:extLst>
          </p:cNvPr>
          <p:cNvPicPr>
            <a:picLocks noChangeAspect="1"/>
          </p:cNvPicPr>
          <p:nvPr/>
        </p:nvPicPr>
        <p:blipFill>
          <a:blip r:embed="rId2"/>
          <a:stretch>
            <a:fillRect/>
          </a:stretch>
        </p:blipFill>
        <p:spPr>
          <a:xfrm>
            <a:off x="797021" y="4586102"/>
            <a:ext cx="6130347" cy="1633760"/>
          </a:xfrm>
          <a:prstGeom prst="rect">
            <a:avLst/>
          </a:prstGeom>
        </p:spPr>
      </p:pic>
    </p:spTree>
    <p:extLst>
      <p:ext uri="{BB962C8B-B14F-4D97-AF65-F5344CB8AC3E}">
        <p14:creationId xmlns:p14="http://schemas.microsoft.com/office/powerpoint/2010/main" val="17141582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5CFCC5-8456-4A48-87C1-6D3C98B1716E}"/>
              </a:ext>
            </a:extLst>
          </p:cNvPr>
          <p:cNvSpPr txBox="1"/>
          <p:nvPr/>
        </p:nvSpPr>
        <p:spPr>
          <a:xfrm>
            <a:off x="797021" y="450390"/>
            <a:ext cx="8027802" cy="584775"/>
          </a:xfrm>
          <a:prstGeom prst="rect">
            <a:avLst/>
          </a:prstGeom>
          <a:noFill/>
        </p:spPr>
        <p:txBody>
          <a:bodyPr wrap="square" rtlCol="0">
            <a:spAutoFit/>
          </a:bodyPr>
          <a:lstStyle/>
          <a:p>
            <a:r>
              <a:rPr lang="en-GB" sz="3200" dirty="0">
                <a:solidFill>
                  <a:schemeClr val="bg1"/>
                </a:solidFill>
              </a:rPr>
              <a:t>Ethereum Price Prediction using RNN models</a:t>
            </a:r>
          </a:p>
        </p:txBody>
      </p:sp>
      <p:cxnSp>
        <p:nvCxnSpPr>
          <p:cNvPr id="4" name="Straight Connector 3">
            <a:extLst>
              <a:ext uri="{FF2B5EF4-FFF2-40B4-BE49-F238E27FC236}">
                <a16:creationId xmlns:a16="http://schemas.microsoft.com/office/drawing/2014/main" id="{50B2E795-72EA-4279-A005-D27012F22835}"/>
              </a:ext>
            </a:extLst>
          </p:cNvPr>
          <p:cNvCxnSpPr>
            <a:cxnSpLocks/>
          </p:cNvCxnSpPr>
          <p:nvPr/>
        </p:nvCxnSpPr>
        <p:spPr>
          <a:xfrm>
            <a:off x="926417" y="1118127"/>
            <a:ext cx="7820768"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9FF922C9-8E0E-4052-8923-3182EC44EC15}"/>
              </a:ext>
            </a:extLst>
          </p:cNvPr>
          <p:cNvPicPr>
            <a:picLocks noChangeAspect="1"/>
          </p:cNvPicPr>
          <p:nvPr/>
        </p:nvPicPr>
        <p:blipFill>
          <a:blip r:embed="rId2"/>
          <a:stretch>
            <a:fillRect/>
          </a:stretch>
        </p:blipFill>
        <p:spPr>
          <a:xfrm>
            <a:off x="1352436" y="1798377"/>
            <a:ext cx="3484365" cy="2289943"/>
          </a:xfrm>
          <a:prstGeom prst="rect">
            <a:avLst/>
          </a:prstGeom>
        </p:spPr>
      </p:pic>
      <p:pic>
        <p:nvPicPr>
          <p:cNvPr id="10" name="Picture 9">
            <a:extLst>
              <a:ext uri="{FF2B5EF4-FFF2-40B4-BE49-F238E27FC236}">
                <a16:creationId xmlns:a16="http://schemas.microsoft.com/office/drawing/2014/main" id="{3399633B-98AD-4F69-AC40-DD999528A83E}"/>
              </a:ext>
            </a:extLst>
          </p:cNvPr>
          <p:cNvPicPr>
            <a:picLocks noChangeAspect="1"/>
          </p:cNvPicPr>
          <p:nvPr/>
        </p:nvPicPr>
        <p:blipFill>
          <a:blip r:embed="rId3"/>
          <a:stretch>
            <a:fillRect/>
          </a:stretch>
        </p:blipFill>
        <p:spPr>
          <a:xfrm>
            <a:off x="1339575" y="4335830"/>
            <a:ext cx="3497226" cy="2289943"/>
          </a:xfrm>
          <a:prstGeom prst="rect">
            <a:avLst/>
          </a:prstGeom>
        </p:spPr>
      </p:pic>
      <p:pic>
        <p:nvPicPr>
          <p:cNvPr id="11" name="Picture 10">
            <a:extLst>
              <a:ext uri="{FF2B5EF4-FFF2-40B4-BE49-F238E27FC236}">
                <a16:creationId xmlns:a16="http://schemas.microsoft.com/office/drawing/2014/main" id="{C58C5AB7-1825-43C0-AEF7-FF387B7958A7}"/>
              </a:ext>
            </a:extLst>
          </p:cNvPr>
          <p:cNvPicPr>
            <a:picLocks noChangeAspect="1"/>
          </p:cNvPicPr>
          <p:nvPr/>
        </p:nvPicPr>
        <p:blipFill>
          <a:blip r:embed="rId4"/>
          <a:stretch>
            <a:fillRect/>
          </a:stretch>
        </p:blipFill>
        <p:spPr>
          <a:xfrm>
            <a:off x="5558369" y="1798376"/>
            <a:ext cx="3424942" cy="2316423"/>
          </a:xfrm>
          <a:prstGeom prst="rect">
            <a:avLst/>
          </a:prstGeom>
        </p:spPr>
      </p:pic>
      <p:pic>
        <p:nvPicPr>
          <p:cNvPr id="12" name="Picture 11">
            <a:extLst>
              <a:ext uri="{FF2B5EF4-FFF2-40B4-BE49-F238E27FC236}">
                <a16:creationId xmlns:a16="http://schemas.microsoft.com/office/drawing/2014/main" id="{6D40A495-F48F-438E-B9AC-86F7A6E240F8}"/>
              </a:ext>
            </a:extLst>
          </p:cNvPr>
          <p:cNvPicPr>
            <a:picLocks noChangeAspect="1"/>
          </p:cNvPicPr>
          <p:nvPr/>
        </p:nvPicPr>
        <p:blipFill>
          <a:blip r:embed="rId5"/>
          <a:stretch>
            <a:fillRect/>
          </a:stretch>
        </p:blipFill>
        <p:spPr>
          <a:xfrm>
            <a:off x="5558368" y="4335830"/>
            <a:ext cx="3472827" cy="2289943"/>
          </a:xfrm>
          <a:prstGeom prst="rect">
            <a:avLst/>
          </a:prstGeom>
        </p:spPr>
      </p:pic>
      <p:sp>
        <p:nvSpPr>
          <p:cNvPr id="2" name="TextBox 1">
            <a:extLst>
              <a:ext uri="{FF2B5EF4-FFF2-40B4-BE49-F238E27FC236}">
                <a16:creationId xmlns:a16="http://schemas.microsoft.com/office/drawing/2014/main" id="{5DC297CB-589D-4050-A6C2-A1F584D7E1E4}"/>
              </a:ext>
            </a:extLst>
          </p:cNvPr>
          <p:cNvSpPr txBox="1"/>
          <p:nvPr/>
        </p:nvSpPr>
        <p:spPr>
          <a:xfrm>
            <a:off x="1352436" y="1285336"/>
            <a:ext cx="3484365" cy="369332"/>
          </a:xfrm>
          <a:prstGeom prst="rect">
            <a:avLst/>
          </a:prstGeom>
          <a:noFill/>
        </p:spPr>
        <p:txBody>
          <a:bodyPr wrap="square" rtlCol="0">
            <a:spAutoFit/>
          </a:bodyPr>
          <a:lstStyle/>
          <a:p>
            <a:pPr algn="ctr"/>
            <a:r>
              <a:rPr lang="en-GB" dirty="0">
                <a:solidFill>
                  <a:schemeClr val="bg1"/>
                </a:solidFill>
              </a:rPr>
              <a:t>LSTM model (R2 score: 0.926)</a:t>
            </a:r>
          </a:p>
        </p:txBody>
      </p:sp>
      <p:sp>
        <p:nvSpPr>
          <p:cNvPr id="13" name="TextBox 12">
            <a:extLst>
              <a:ext uri="{FF2B5EF4-FFF2-40B4-BE49-F238E27FC236}">
                <a16:creationId xmlns:a16="http://schemas.microsoft.com/office/drawing/2014/main" id="{1B79495F-1FDE-4D41-8D1B-C7235F6634FE}"/>
              </a:ext>
            </a:extLst>
          </p:cNvPr>
          <p:cNvSpPr txBox="1"/>
          <p:nvPr/>
        </p:nvSpPr>
        <p:spPr>
          <a:xfrm>
            <a:off x="5558368" y="1285336"/>
            <a:ext cx="3484365" cy="369332"/>
          </a:xfrm>
          <a:prstGeom prst="rect">
            <a:avLst/>
          </a:prstGeom>
          <a:noFill/>
        </p:spPr>
        <p:txBody>
          <a:bodyPr wrap="square" rtlCol="0">
            <a:spAutoFit/>
          </a:bodyPr>
          <a:lstStyle/>
          <a:p>
            <a:pPr algn="ctr"/>
            <a:r>
              <a:rPr lang="en-GB" dirty="0">
                <a:solidFill>
                  <a:schemeClr val="bg1"/>
                </a:solidFill>
              </a:rPr>
              <a:t>GRU model (R2 score: 0.937)</a:t>
            </a:r>
          </a:p>
        </p:txBody>
      </p:sp>
    </p:spTree>
    <p:extLst>
      <p:ext uri="{BB962C8B-B14F-4D97-AF65-F5344CB8AC3E}">
        <p14:creationId xmlns:p14="http://schemas.microsoft.com/office/powerpoint/2010/main" val="3236277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CFE021E-9B09-4AFE-AC7A-2EF7FD9A89CB}"/>
              </a:ext>
            </a:extLst>
          </p:cNvPr>
          <p:cNvSpPr txBox="1">
            <a:spLocks/>
          </p:cNvSpPr>
          <p:nvPr/>
        </p:nvSpPr>
        <p:spPr>
          <a:xfrm>
            <a:off x="643467" y="516835"/>
            <a:ext cx="3448259" cy="166650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spcAft>
                <a:spcPts val="600"/>
              </a:spcAft>
            </a:pPr>
            <a:r>
              <a:rPr lang="en-US" sz="3700" dirty="0">
                <a:solidFill>
                  <a:srgbClr val="FFFFFF"/>
                </a:solidFill>
              </a:rPr>
              <a:t>Conclusions</a:t>
            </a:r>
          </a:p>
        </p:txBody>
      </p:sp>
      <p:cxnSp>
        <p:nvCxnSpPr>
          <p:cNvPr id="15" name="Straight Connector 14">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50F9A60-F2C4-4B4D-B473-D93CCB7B4FB1}"/>
              </a:ext>
            </a:extLst>
          </p:cNvPr>
          <p:cNvSpPr txBox="1">
            <a:spLocks/>
          </p:cNvSpPr>
          <p:nvPr/>
        </p:nvSpPr>
        <p:spPr>
          <a:xfrm>
            <a:off x="643467" y="2546224"/>
            <a:ext cx="3600729" cy="3398362"/>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00000"/>
              </a:lnSpc>
            </a:pPr>
            <a:r>
              <a:rPr lang="en-US" sz="1800" dirty="0">
                <a:solidFill>
                  <a:srgbClr val="FFFFFF"/>
                </a:solidFill>
              </a:rPr>
              <a:t>We have investigated data and built three models to predict prices</a:t>
            </a:r>
          </a:p>
          <a:p>
            <a:pPr>
              <a:lnSpc>
                <a:spcPct val="100000"/>
              </a:lnSpc>
            </a:pPr>
            <a:r>
              <a:rPr lang="en-US" sz="1800" dirty="0">
                <a:solidFill>
                  <a:srgbClr val="FFFFFF"/>
                </a:solidFill>
              </a:rPr>
              <a:t>All models performed well</a:t>
            </a:r>
          </a:p>
          <a:p>
            <a:pPr>
              <a:lnSpc>
                <a:spcPct val="100000"/>
              </a:lnSpc>
            </a:pPr>
            <a:r>
              <a:rPr lang="en-US" sz="1800" dirty="0">
                <a:solidFill>
                  <a:srgbClr val="FFFFFF"/>
                </a:solidFill>
              </a:rPr>
              <a:t>Moving forward we would use the GRU model as it produced the best R2 score</a:t>
            </a:r>
          </a:p>
          <a:p>
            <a:pPr>
              <a:lnSpc>
                <a:spcPct val="100000"/>
              </a:lnSpc>
            </a:pPr>
            <a:r>
              <a:rPr lang="en-US" sz="1800" dirty="0">
                <a:solidFill>
                  <a:srgbClr val="FFFFFF"/>
                </a:solidFill>
              </a:rPr>
              <a:t>Note the models predict Ethereum prices will drop – do not invest now!</a:t>
            </a:r>
          </a:p>
          <a:p>
            <a:pPr marL="0" indent="0">
              <a:lnSpc>
                <a:spcPct val="100000"/>
              </a:lnSpc>
              <a:buNone/>
            </a:pPr>
            <a:endParaRPr lang="en-US" sz="1800" dirty="0">
              <a:solidFill>
                <a:srgbClr val="FFFFFF"/>
              </a:solidFill>
            </a:endParaRPr>
          </a:p>
          <a:p>
            <a:pPr>
              <a:lnSpc>
                <a:spcPct val="100000"/>
              </a:lnSpc>
            </a:pPr>
            <a:endParaRPr lang="en-US" sz="1800" dirty="0">
              <a:solidFill>
                <a:srgbClr val="FFFFFF"/>
              </a:solidFill>
            </a:endParaRPr>
          </a:p>
          <a:p>
            <a:pPr>
              <a:lnSpc>
                <a:spcPct val="100000"/>
              </a:lnSpc>
            </a:pPr>
            <a:endParaRPr lang="en-US" sz="1800" dirty="0">
              <a:solidFill>
                <a:srgbClr val="FFFFFF"/>
              </a:solidFill>
            </a:endParaRPr>
          </a:p>
        </p:txBody>
      </p:sp>
      <p:sp>
        <p:nvSpPr>
          <p:cNvPr id="4" name="TextBox 3">
            <a:extLst>
              <a:ext uri="{FF2B5EF4-FFF2-40B4-BE49-F238E27FC236}">
                <a16:creationId xmlns:a16="http://schemas.microsoft.com/office/drawing/2014/main" id="{23E8A609-A0DA-43CC-8750-D3BAD1A53B06}"/>
              </a:ext>
            </a:extLst>
          </p:cNvPr>
          <p:cNvSpPr txBox="1"/>
          <p:nvPr/>
        </p:nvSpPr>
        <p:spPr>
          <a:xfrm>
            <a:off x="6003984" y="2449902"/>
            <a:ext cx="4761781" cy="2585323"/>
          </a:xfrm>
          <a:prstGeom prst="rect">
            <a:avLst/>
          </a:prstGeom>
          <a:noFill/>
        </p:spPr>
        <p:txBody>
          <a:bodyPr wrap="square" rtlCol="0">
            <a:spAutoFit/>
          </a:bodyPr>
          <a:lstStyle/>
          <a:p>
            <a:r>
              <a:rPr lang="en-GB" dirty="0"/>
              <a:t>Although we got good R2 scores from our models, crypto currencies are volatile and we would expect prices are not fully explained by the features we had in the dataset.</a:t>
            </a:r>
          </a:p>
          <a:p>
            <a:endParaRPr lang="en-GB" dirty="0"/>
          </a:p>
          <a:p>
            <a:r>
              <a:rPr lang="en-GB" dirty="0"/>
              <a:t>Additional work with other features, and forecasting over a longer period to check model results, is necessary to confirm the model performance.</a:t>
            </a:r>
          </a:p>
        </p:txBody>
      </p:sp>
    </p:spTree>
    <p:extLst>
      <p:ext uri="{BB962C8B-B14F-4D97-AF65-F5344CB8AC3E}">
        <p14:creationId xmlns:p14="http://schemas.microsoft.com/office/powerpoint/2010/main" val="16742493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10EC726-9607-4C99-B6AE-76E785E130B8}"/>
              </a:ext>
            </a:extLst>
          </p:cNvPr>
          <p:cNvSpPr>
            <a:spLocks noGrp="1"/>
          </p:cNvSpPr>
          <p:nvPr>
            <p:ph type="title"/>
          </p:nvPr>
        </p:nvSpPr>
        <p:spPr>
          <a:xfrm>
            <a:off x="1106610" y="281084"/>
            <a:ext cx="5977937" cy="765083"/>
          </a:xfrm>
        </p:spPr>
        <p:txBody>
          <a:bodyPr vert="horz" lIns="91440" tIns="45720" rIns="91440" bIns="45720" rtlCol="0">
            <a:normAutofit/>
          </a:bodyPr>
          <a:lstStyle/>
          <a:p>
            <a:r>
              <a:rPr lang="en-US" sz="4000" dirty="0">
                <a:solidFill>
                  <a:schemeClr val="tx1"/>
                </a:solidFill>
              </a:rPr>
              <a:t>The process</a:t>
            </a:r>
          </a:p>
        </p:txBody>
      </p:sp>
      <p:cxnSp>
        <p:nvCxnSpPr>
          <p:cNvPr id="76" name="Straight Connector 75">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68605066-DCA5-479F-9CCD-096E8D3F38C0}"/>
              </a:ext>
            </a:extLst>
          </p:cNvPr>
          <p:cNvPicPr>
            <a:picLocks noChangeAspect="1"/>
          </p:cNvPicPr>
          <p:nvPr/>
        </p:nvPicPr>
        <p:blipFill>
          <a:blip r:embed="rId2"/>
          <a:stretch>
            <a:fillRect/>
          </a:stretch>
        </p:blipFill>
        <p:spPr>
          <a:xfrm>
            <a:off x="1106610" y="1176796"/>
            <a:ext cx="8600941" cy="5471373"/>
          </a:xfrm>
          <a:prstGeom prst="rect">
            <a:avLst/>
          </a:prstGeom>
        </p:spPr>
      </p:pic>
    </p:spTree>
    <p:extLst>
      <p:ext uri="{BB962C8B-B14F-4D97-AF65-F5344CB8AC3E}">
        <p14:creationId xmlns:p14="http://schemas.microsoft.com/office/powerpoint/2010/main" val="183965328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80690FC-1B50-4169-9986-3297244E57FF}"/>
              </a:ext>
            </a:extLst>
          </p:cNvPr>
          <p:cNvSpPr>
            <a:spLocks noGrp="1"/>
          </p:cNvSpPr>
          <p:nvPr>
            <p:ph type="title"/>
          </p:nvPr>
        </p:nvSpPr>
        <p:spPr>
          <a:xfrm>
            <a:off x="643467" y="701971"/>
            <a:ext cx="2994815" cy="1666501"/>
          </a:xfrm>
        </p:spPr>
        <p:txBody>
          <a:bodyPr>
            <a:normAutofit/>
          </a:bodyPr>
          <a:lstStyle/>
          <a:p>
            <a:r>
              <a:rPr lang="en-GB" sz="3700" dirty="0">
                <a:solidFill>
                  <a:schemeClr val="tx1"/>
                </a:solidFill>
              </a:rPr>
              <a:t>Import Data from RDS</a:t>
            </a:r>
          </a:p>
        </p:txBody>
      </p:sp>
      <p:cxnSp>
        <p:nvCxnSpPr>
          <p:cNvPr id="77" name="Straight Connector 76">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538728"/>
            <a:ext cx="28346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E3F3602-1019-43AC-88C5-18D5E74718C0}"/>
              </a:ext>
            </a:extLst>
          </p:cNvPr>
          <p:cNvSpPr>
            <a:spLocks noGrp="1"/>
          </p:cNvSpPr>
          <p:nvPr>
            <p:ph idx="1"/>
          </p:nvPr>
        </p:nvSpPr>
        <p:spPr>
          <a:xfrm>
            <a:off x="643467" y="2731361"/>
            <a:ext cx="2994815" cy="3483172"/>
          </a:xfrm>
        </p:spPr>
        <p:txBody>
          <a:bodyPr>
            <a:normAutofit/>
          </a:bodyPr>
          <a:lstStyle/>
          <a:p>
            <a:r>
              <a:rPr lang="en-GB" sz="1800" dirty="0">
                <a:solidFill>
                  <a:schemeClr val="tx1"/>
                </a:solidFill>
              </a:rPr>
              <a:t>The data was imported from RDS Postgres DB Using SQL Alchemy.</a:t>
            </a:r>
          </a:p>
          <a:p>
            <a:endParaRPr lang="en-GB" sz="1800" dirty="0">
              <a:solidFill>
                <a:schemeClr val="tx1"/>
              </a:solidFill>
            </a:endParaRPr>
          </a:p>
          <a:p>
            <a:endParaRPr lang="en-GB" sz="1800" dirty="0">
              <a:solidFill>
                <a:schemeClr val="tx1"/>
              </a:solidFill>
            </a:endParaRPr>
          </a:p>
        </p:txBody>
      </p:sp>
      <p:pic>
        <p:nvPicPr>
          <p:cNvPr id="3078" name="Picture 6" descr="Project Jupyter - Wikipedia">
            <a:extLst>
              <a:ext uri="{FF2B5EF4-FFF2-40B4-BE49-F238E27FC236}">
                <a16:creationId xmlns:a16="http://schemas.microsoft.com/office/drawing/2014/main" id="{5F85369F-76F4-4DCC-BD32-D97F6BC5808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498234" y="4134543"/>
            <a:ext cx="2261148" cy="262162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Queries as Python Code with SQLAlchemy&amp;#39;s Expression Language">
            <a:extLst>
              <a:ext uri="{FF2B5EF4-FFF2-40B4-BE49-F238E27FC236}">
                <a16:creationId xmlns:a16="http://schemas.microsoft.com/office/drawing/2014/main" id="{1FBF65C9-26AB-4C47-AC4B-2932BCB3E0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57278" y="1412646"/>
            <a:ext cx="3958971" cy="227640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E43BD8AE-ED04-44A2-ABDF-C920BDB6B46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523419" y="0"/>
            <a:ext cx="2308410" cy="326277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7C368DAE-1253-4376-84F7-A874F0D182B7}"/>
              </a:ext>
            </a:extLst>
          </p:cNvPr>
          <p:cNvCxnSpPr>
            <a:cxnSpLocks/>
          </p:cNvCxnSpPr>
          <p:nvPr/>
        </p:nvCxnSpPr>
        <p:spPr>
          <a:xfrm>
            <a:off x="6460130" y="1761655"/>
            <a:ext cx="1701556" cy="606817"/>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069BA33-8947-44AB-B6A5-C1796A9E45BE}"/>
              </a:ext>
            </a:extLst>
          </p:cNvPr>
          <p:cNvCxnSpPr>
            <a:cxnSpLocks/>
          </p:cNvCxnSpPr>
          <p:nvPr/>
        </p:nvCxnSpPr>
        <p:spPr>
          <a:xfrm flipH="1">
            <a:off x="9628808" y="3429000"/>
            <a:ext cx="219083" cy="1349908"/>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258391A9-8606-435A-BAB6-138D40E4C6E1}"/>
              </a:ext>
            </a:extLst>
          </p:cNvPr>
          <p:cNvPicPr>
            <a:picLocks noChangeAspect="1"/>
          </p:cNvPicPr>
          <p:nvPr/>
        </p:nvPicPr>
        <p:blipFill>
          <a:blip r:embed="rId5"/>
          <a:stretch>
            <a:fillRect/>
          </a:stretch>
        </p:blipFill>
        <p:spPr>
          <a:xfrm>
            <a:off x="318370" y="3893591"/>
            <a:ext cx="6033890" cy="2621621"/>
          </a:xfrm>
          <a:prstGeom prst="rect">
            <a:avLst/>
          </a:prstGeom>
        </p:spPr>
      </p:pic>
    </p:spTree>
    <p:extLst>
      <p:ext uri="{BB962C8B-B14F-4D97-AF65-F5344CB8AC3E}">
        <p14:creationId xmlns:p14="http://schemas.microsoft.com/office/powerpoint/2010/main" val="259330308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4764970-ACA2-45A6-88D5-914508B0EB4D}"/>
              </a:ext>
            </a:extLst>
          </p:cNvPr>
          <p:cNvSpPr>
            <a:spLocks noGrp="1"/>
          </p:cNvSpPr>
          <p:nvPr>
            <p:ph type="title"/>
          </p:nvPr>
        </p:nvSpPr>
        <p:spPr>
          <a:xfrm>
            <a:off x="643467" y="516835"/>
            <a:ext cx="3448259" cy="1666501"/>
          </a:xfrm>
        </p:spPr>
        <p:txBody>
          <a:bodyPr vert="horz" lIns="91440" tIns="45720" rIns="91440" bIns="45720" rtlCol="0" anchor="b">
            <a:normAutofit/>
          </a:bodyPr>
          <a:lstStyle/>
          <a:p>
            <a:r>
              <a:rPr lang="en-US" sz="4000">
                <a:solidFill>
                  <a:srgbClr val="FFFFFF"/>
                </a:solidFill>
              </a:rPr>
              <a:t>Data Cleaning</a:t>
            </a:r>
          </a:p>
        </p:txBody>
      </p:sp>
      <p:cxnSp>
        <p:nvCxnSpPr>
          <p:cNvPr id="13" name="Straight Connector 12">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7C6769B-BA74-4BAB-B14D-4BE108DF5C97}"/>
              </a:ext>
            </a:extLst>
          </p:cNvPr>
          <p:cNvSpPr txBox="1"/>
          <p:nvPr/>
        </p:nvSpPr>
        <p:spPr>
          <a:xfrm>
            <a:off x="643467" y="2546224"/>
            <a:ext cx="3448259" cy="3342747"/>
          </a:xfrm>
          <a:prstGeom prst="rect">
            <a:avLst/>
          </a:prstGeom>
        </p:spPr>
        <p:txBody>
          <a:bodyPr vert="horz" lIns="0" tIns="45720" rIns="0" bIns="45720" rtlCol="0">
            <a:normAutofit/>
          </a:bodyPr>
          <a:lstStyle/>
          <a:p>
            <a:pPr>
              <a:spcAft>
                <a:spcPts val="600"/>
              </a:spcAft>
              <a:buFont typeface="Calibri" panose="020F0502020204030204" pitchFamily="34" charset="0"/>
            </a:pPr>
            <a:r>
              <a:rPr lang="en-US">
                <a:solidFill>
                  <a:srgbClr val="FFFFFF"/>
                </a:solidFill>
              </a:rPr>
              <a:t>No missing values. We won’t do any further cleaning as the data is just historical records of how the cryptocurrency price had changed each day.</a:t>
            </a:r>
          </a:p>
        </p:txBody>
      </p:sp>
      <p:pic>
        <p:nvPicPr>
          <p:cNvPr id="5" name="Content Placeholder 4">
            <a:extLst>
              <a:ext uri="{FF2B5EF4-FFF2-40B4-BE49-F238E27FC236}">
                <a16:creationId xmlns:a16="http://schemas.microsoft.com/office/drawing/2014/main" id="{F1E371CE-BEBD-4212-ABCA-0E4C40F60FCE}"/>
              </a:ext>
            </a:extLst>
          </p:cNvPr>
          <p:cNvPicPr>
            <a:picLocks noGrp="1" noChangeAspect="1"/>
          </p:cNvPicPr>
          <p:nvPr>
            <p:ph idx="1"/>
          </p:nvPr>
        </p:nvPicPr>
        <p:blipFill rotWithShape="1">
          <a:blip r:embed="rId2"/>
          <a:srcRect t="-27826" b="-311696"/>
          <a:stretch/>
        </p:blipFill>
        <p:spPr>
          <a:xfrm>
            <a:off x="723686" y="3670756"/>
            <a:ext cx="10710877" cy="9745023"/>
          </a:xfrm>
          <a:prstGeom prst="rect">
            <a:avLst/>
          </a:prstGeom>
        </p:spPr>
      </p:pic>
      <p:pic>
        <p:nvPicPr>
          <p:cNvPr id="4098" name="Picture 2" descr="Data Cleaning: 7 Techniques + Steps to Cleanse Data">
            <a:extLst>
              <a:ext uri="{FF2B5EF4-FFF2-40B4-BE49-F238E27FC236}">
                <a16:creationId xmlns:a16="http://schemas.microsoft.com/office/drawing/2014/main" id="{43F3F0BC-2AEE-408F-AA27-EFA661205F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10" t="13135" r="6503" b="11678"/>
          <a:stretch/>
        </p:blipFill>
        <p:spPr bwMode="auto">
          <a:xfrm>
            <a:off x="5824015" y="516835"/>
            <a:ext cx="5574670" cy="3260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96379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0"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2" descr="10 Best Data Cleaning Tools To Get The Most Out Of Your Data">
            <a:extLst>
              <a:ext uri="{FF2B5EF4-FFF2-40B4-BE49-F238E27FC236}">
                <a16:creationId xmlns:a16="http://schemas.microsoft.com/office/drawing/2014/main" id="{76FB0881-DD2F-42A1-8C9B-DBAB8192CF33}"/>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31204" b="-31204"/>
          <a:stretch/>
        </p:blipFill>
        <p:spPr bwMode="auto">
          <a:xfrm>
            <a:off x="92616" y="0"/>
            <a:ext cx="7556889" cy="6857990"/>
          </a:xfrm>
          <a:prstGeom prst="rect">
            <a:avLst/>
          </a:prstGeom>
          <a:solidFill>
            <a:schemeClr val="bg1">
              <a:lumMod val="85000"/>
              <a:lumOff val="15000"/>
            </a:schemeClr>
          </a:solidFill>
        </p:spPr>
      </p:pic>
      <p:sp>
        <p:nvSpPr>
          <p:cNvPr id="13" name="Rectangle 12">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556905"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4EF9866-0A12-4C75-A01C-58B0AB659F35}"/>
              </a:ext>
            </a:extLst>
          </p:cNvPr>
          <p:cNvSpPr>
            <a:spLocks noGrp="1"/>
          </p:cNvSpPr>
          <p:nvPr>
            <p:ph type="title"/>
          </p:nvPr>
        </p:nvSpPr>
        <p:spPr>
          <a:xfrm>
            <a:off x="8047939" y="640080"/>
            <a:ext cx="3659246" cy="2850320"/>
          </a:xfrm>
        </p:spPr>
        <p:txBody>
          <a:bodyPr vert="horz" lIns="91440" tIns="45720" rIns="91440" bIns="45720" rtlCol="0" anchor="b">
            <a:normAutofit/>
          </a:bodyPr>
          <a:lstStyle/>
          <a:p>
            <a:r>
              <a:rPr lang="en-US" sz="3400">
                <a:solidFill>
                  <a:srgbClr val="FFFFFF"/>
                </a:solidFill>
              </a:rPr>
              <a:t>Data Transformation</a:t>
            </a:r>
          </a:p>
        </p:txBody>
      </p:sp>
      <p:cxnSp>
        <p:nvCxnSpPr>
          <p:cNvPr id="51" name="Straight Connector 14">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85922"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30096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A8B7145-ABC5-4527-9503-CA095111B807}"/>
              </a:ext>
            </a:extLst>
          </p:cNvPr>
          <p:cNvSpPr txBox="1"/>
          <p:nvPr/>
        </p:nvSpPr>
        <p:spPr>
          <a:xfrm>
            <a:off x="276294" y="566800"/>
            <a:ext cx="6372293" cy="461665"/>
          </a:xfrm>
          <a:prstGeom prst="rect">
            <a:avLst/>
          </a:prstGeom>
          <a:noFill/>
        </p:spPr>
        <p:txBody>
          <a:bodyPr wrap="square" rtlCol="0">
            <a:spAutoFit/>
          </a:bodyPr>
          <a:lstStyle/>
          <a:p>
            <a:r>
              <a:rPr lang="en-GB" sz="2400" dirty="0">
                <a:solidFill>
                  <a:schemeClr val="bg1"/>
                </a:solidFill>
              </a:rPr>
              <a:t>Data processing steps</a:t>
            </a:r>
          </a:p>
        </p:txBody>
      </p:sp>
      <p:cxnSp>
        <p:nvCxnSpPr>
          <p:cNvPr id="6" name="Straight Connector 5">
            <a:extLst>
              <a:ext uri="{FF2B5EF4-FFF2-40B4-BE49-F238E27FC236}">
                <a16:creationId xmlns:a16="http://schemas.microsoft.com/office/drawing/2014/main" id="{6AA34985-9C18-427A-85FC-826291E38B12}"/>
              </a:ext>
            </a:extLst>
          </p:cNvPr>
          <p:cNvCxnSpPr>
            <a:cxnSpLocks/>
          </p:cNvCxnSpPr>
          <p:nvPr/>
        </p:nvCxnSpPr>
        <p:spPr>
          <a:xfrm>
            <a:off x="315764" y="1086849"/>
            <a:ext cx="3146676"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155E6FC-C8C1-429D-B1DB-A37BE6D1D1D3}"/>
              </a:ext>
            </a:extLst>
          </p:cNvPr>
          <p:cNvSpPr txBox="1"/>
          <p:nvPr/>
        </p:nvSpPr>
        <p:spPr>
          <a:xfrm>
            <a:off x="276294" y="1397797"/>
            <a:ext cx="3891890" cy="4985980"/>
          </a:xfrm>
          <a:prstGeom prst="rect">
            <a:avLst/>
          </a:prstGeom>
          <a:noFill/>
        </p:spPr>
        <p:txBody>
          <a:bodyPr wrap="square" rtlCol="0">
            <a:spAutoFit/>
          </a:bodyPr>
          <a:lstStyle/>
          <a:p>
            <a:pPr marL="285750" indent="-285750">
              <a:buFont typeface="Arial" panose="020B0604020202020204" pitchFamily="34" charset="0"/>
              <a:buChar char="•"/>
            </a:pPr>
            <a:r>
              <a:rPr lang="en-GB" sz="2000" dirty="0">
                <a:solidFill>
                  <a:schemeClr val="bg1"/>
                </a:solidFill>
              </a:rPr>
              <a:t>Filter for required cryptocurrency (Ethereum)</a:t>
            </a:r>
          </a:p>
          <a:p>
            <a:pPr marL="285750" indent="-285750">
              <a:buFont typeface="Arial" panose="020B0604020202020204" pitchFamily="34" charset="0"/>
              <a:buChar char="•"/>
            </a:pPr>
            <a:endParaRPr lang="en-GB" sz="2000" dirty="0">
              <a:solidFill>
                <a:schemeClr val="bg1"/>
              </a:solidFill>
            </a:endParaRPr>
          </a:p>
          <a:p>
            <a:pPr marL="285750" indent="-285750">
              <a:buFont typeface="Arial" panose="020B0604020202020204" pitchFamily="34" charset="0"/>
              <a:buChar char="•"/>
            </a:pPr>
            <a:r>
              <a:rPr lang="en-GB" sz="2000" dirty="0">
                <a:solidFill>
                  <a:schemeClr val="bg1"/>
                </a:solidFill>
              </a:rPr>
              <a:t>Reset and drop the index</a:t>
            </a:r>
          </a:p>
          <a:p>
            <a:endParaRPr lang="en-GB" sz="2000" dirty="0">
              <a:solidFill>
                <a:schemeClr val="bg1"/>
              </a:solidFill>
            </a:endParaRPr>
          </a:p>
          <a:p>
            <a:pPr marL="285750" indent="-285750">
              <a:buFont typeface="Arial" panose="020B0604020202020204" pitchFamily="34" charset="0"/>
              <a:buChar char="•"/>
            </a:pPr>
            <a:r>
              <a:rPr lang="en-GB" sz="2000" dirty="0">
                <a:solidFill>
                  <a:schemeClr val="bg1"/>
                </a:solidFill>
              </a:rPr>
              <a:t>Drop the cryptocurrency name column – irrelevant to our goal</a:t>
            </a:r>
          </a:p>
          <a:p>
            <a:endParaRPr lang="en-GB" sz="2000" dirty="0">
              <a:solidFill>
                <a:schemeClr val="bg1"/>
              </a:solidFill>
            </a:endParaRPr>
          </a:p>
          <a:p>
            <a:pPr marL="285750" indent="-285750">
              <a:buFont typeface="Arial" panose="020B0604020202020204" pitchFamily="34" charset="0"/>
              <a:buChar char="•"/>
            </a:pPr>
            <a:r>
              <a:rPr lang="en-GB" sz="2000" dirty="0">
                <a:solidFill>
                  <a:schemeClr val="bg1"/>
                </a:solidFill>
              </a:rPr>
              <a:t>Convert the time to a date (datetime)</a:t>
            </a:r>
          </a:p>
          <a:p>
            <a:endParaRPr lang="en-GB" sz="2000" dirty="0">
              <a:solidFill>
                <a:schemeClr val="bg1"/>
              </a:solidFill>
            </a:endParaRPr>
          </a:p>
          <a:p>
            <a:pPr marL="285750" indent="-285750">
              <a:buFont typeface="Arial" panose="020B0604020202020204" pitchFamily="34" charset="0"/>
              <a:buChar char="•"/>
            </a:pPr>
            <a:r>
              <a:rPr lang="en-GB" sz="2000" dirty="0">
                <a:solidFill>
                  <a:schemeClr val="bg1"/>
                </a:solidFill>
              </a:rPr>
              <a:t>Set the date as the index</a:t>
            </a:r>
          </a:p>
          <a:p>
            <a:pPr marL="285750" indent="-285750">
              <a:buFont typeface="Arial" panose="020B0604020202020204" pitchFamily="34" charset="0"/>
              <a:buChar char="•"/>
            </a:pPr>
            <a:endParaRPr lang="en-GB" sz="2000" dirty="0">
              <a:solidFill>
                <a:schemeClr val="bg1"/>
              </a:solidFill>
            </a:endParaRPr>
          </a:p>
          <a:p>
            <a:pPr marL="285750" indent="-285750">
              <a:buFont typeface="Arial" panose="020B0604020202020204" pitchFamily="34" charset="0"/>
              <a:buChar char="•"/>
            </a:pPr>
            <a:r>
              <a:rPr lang="en-GB" sz="2000" dirty="0">
                <a:solidFill>
                  <a:schemeClr val="bg1"/>
                </a:solidFill>
              </a:rPr>
              <a:t>Convert the column datatypes from string to float</a:t>
            </a:r>
          </a:p>
          <a:p>
            <a:pPr marL="285750" indent="-285750">
              <a:buFont typeface="Arial" panose="020B0604020202020204" pitchFamily="34" charset="0"/>
              <a:buChar char="•"/>
            </a:pPr>
            <a:endParaRPr lang="en-GB" dirty="0"/>
          </a:p>
        </p:txBody>
      </p:sp>
      <p:pic>
        <p:nvPicPr>
          <p:cNvPr id="19" name="Picture 18">
            <a:extLst>
              <a:ext uri="{FF2B5EF4-FFF2-40B4-BE49-F238E27FC236}">
                <a16:creationId xmlns:a16="http://schemas.microsoft.com/office/drawing/2014/main" id="{4D3EFC2C-CEE4-47FE-B857-A0D2D73B394A}"/>
              </a:ext>
            </a:extLst>
          </p:cNvPr>
          <p:cNvPicPr>
            <a:picLocks noChangeAspect="1"/>
          </p:cNvPicPr>
          <p:nvPr/>
        </p:nvPicPr>
        <p:blipFill>
          <a:blip r:embed="rId2"/>
          <a:stretch>
            <a:fillRect/>
          </a:stretch>
        </p:blipFill>
        <p:spPr>
          <a:xfrm>
            <a:off x="4168184" y="797633"/>
            <a:ext cx="7747522" cy="1852349"/>
          </a:xfrm>
          <a:prstGeom prst="rect">
            <a:avLst/>
          </a:prstGeom>
        </p:spPr>
      </p:pic>
      <p:pic>
        <p:nvPicPr>
          <p:cNvPr id="21" name="Picture 20">
            <a:extLst>
              <a:ext uri="{FF2B5EF4-FFF2-40B4-BE49-F238E27FC236}">
                <a16:creationId xmlns:a16="http://schemas.microsoft.com/office/drawing/2014/main" id="{DF206BBC-C474-436A-994A-E66BBFA13277}"/>
              </a:ext>
            </a:extLst>
          </p:cNvPr>
          <p:cNvPicPr>
            <a:picLocks noChangeAspect="1"/>
          </p:cNvPicPr>
          <p:nvPr/>
        </p:nvPicPr>
        <p:blipFill>
          <a:blip r:embed="rId3"/>
          <a:stretch>
            <a:fillRect/>
          </a:stretch>
        </p:blipFill>
        <p:spPr>
          <a:xfrm>
            <a:off x="4713265" y="4259622"/>
            <a:ext cx="6328439" cy="1960272"/>
          </a:xfrm>
          <a:prstGeom prst="rect">
            <a:avLst/>
          </a:prstGeom>
        </p:spPr>
      </p:pic>
      <p:sp>
        <p:nvSpPr>
          <p:cNvPr id="24" name="Arrow: Down 23">
            <a:extLst>
              <a:ext uri="{FF2B5EF4-FFF2-40B4-BE49-F238E27FC236}">
                <a16:creationId xmlns:a16="http://schemas.microsoft.com/office/drawing/2014/main" id="{B8332369-7418-4446-8FD3-7364185A69D9}"/>
              </a:ext>
            </a:extLst>
          </p:cNvPr>
          <p:cNvSpPr/>
          <p:nvPr/>
        </p:nvSpPr>
        <p:spPr>
          <a:xfrm>
            <a:off x="7573146" y="2528628"/>
            <a:ext cx="608675" cy="18523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6EA717E7-D691-4585-AF7B-4EA214016F3E}"/>
              </a:ext>
            </a:extLst>
          </p:cNvPr>
          <p:cNvSpPr txBox="1"/>
          <p:nvPr/>
        </p:nvSpPr>
        <p:spPr>
          <a:xfrm>
            <a:off x="4168184" y="428301"/>
            <a:ext cx="2769514" cy="369332"/>
          </a:xfrm>
          <a:prstGeom prst="rect">
            <a:avLst/>
          </a:prstGeom>
          <a:noFill/>
        </p:spPr>
        <p:txBody>
          <a:bodyPr wrap="square" rtlCol="0">
            <a:spAutoFit/>
          </a:bodyPr>
          <a:lstStyle/>
          <a:p>
            <a:r>
              <a:rPr lang="en-GB" dirty="0">
                <a:solidFill>
                  <a:schemeClr val="bg1"/>
                </a:solidFill>
              </a:rPr>
              <a:t>Before</a:t>
            </a:r>
          </a:p>
        </p:txBody>
      </p:sp>
      <p:sp>
        <p:nvSpPr>
          <p:cNvPr id="26" name="TextBox 25">
            <a:extLst>
              <a:ext uri="{FF2B5EF4-FFF2-40B4-BE49-F238E27FC236}">
                <a16:creationId xmlns:a16="http://schemas.microsoft.com/office/drawing/2014/main" id="{1441A965-0028-4010-9544-62E2778CA678}"/>
              </a:ext>
            </a:extLst>
          </p:cNvPr>
          <p:cNvSpPr txBox="1"/>
          <p:nvPr/>
        </p:nvSpPr>
        <p:spPr>
          <a:xfrm>
            <a:off x="4713263" y="3890290"/>
            <a:ext cx="2769514" cy="369332"/>
          </a:xfrm>
          <a:prstGeom prst="rect">
            <a:avLst/>
          </a:prstGeom>
          <a:noFill/>
        </p:spPr>
        <p:txBody>
          <a:bodyPr wrap="square" rtlCol="0">
            <a:spAutoFit/>
          </a:bodyPr>
          <a:lstStyle/>
          <a:p>
            <a:r>
              <a:rPr lang="en-GB" dirty="0">
                <a:solidFill>
                  <a:schemeClr val="bg1"/>
                </a:solidFill>
              </a:rPr>
              <a:t>After</a:t>
            </a:r>
          </a:p>
        </p:txBody>
      </p:sp>
    </p:spTree>
    <p:extLst>
      <p:ext uri="{BB962C8B-B14F-4D97-AF65-F5344CB8AC3E}">
        <p14:creationId xmlns:p14="http://schemas.microsoft.com/office/powerpoint/2010/main" val="2435860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03BF3-849C-4CF6-8747-8D5B07DEB2E0}"/>
              </a:ext>
            </a:extLst>
          </p:cNvPr>
          <p:cNvSpPr>
            <a:spLocks noGrp="1"/>
          </p:cNvSpPr>
          <p:nvPr>
            <p:ph type="title"/>
          </p:nvPr>
        </p:nvSpPr>
        <p:spPr>
          <a:xfrm>
            <a:off x="643464" y="-516143"/>
            <a:ext cx="3517567" cy="2093975"/>
          </a:xfrm>
        </p:spPr>
        <p:txBody>
          <a:bodyPr/>
          <a:lstStyle/>
          <a:p>
            <a:r>
              <a:rPr lang="en-GB" dirty="0"/>
              <a:t>Time series data</a:t>
            </a:r>
          </a:p>
        </p:txBody>
      </p:sp>
      <p:sp>
        <p:nvSpPr>
          <p:cNvPr id="4" name="Text Placeholder 3">
            <a:extLst>
              <a:ext uri="{FF2B5EF4-FFF2-40B4-BE49-F238E27FC236}">
                <a16:creationId xmlns:a16="http://schemas.microsoft.com/office/drawing/2014/main" id="{569F5C5C-0CCD-438F-8708-09522CD37121}"/>
              </a:ext>
            </a:extLst>
          </p:cNvPr>
          <p:cNvSpPr>
            <a:spLocks noGrp="1"/>
          </p:cNvSpPr>
          <p:nvPr>
            <p:ph type="body" sz="half" idx="2"/>
          </p:nvPr>
        </p:nvSpPr>
        <p:spPr>
          <a:xfrm>
            <a:off x="564524" y="1896747"/>
            <a:ext cx="3517567" cy="4714560"/>
          </a:xfrm>
        </p:spPr>
        <p:txBody>
          <a:bodyPr>
            <a:normAutofit/>
          </a:bodyPr>
          <a:lstStyle/>
          <a:p>
            <a:r>
              <a:rPr lang="en-GB" dirty="0"/>
              <a:t>We have to consider that our features and target are time sensitive. The price of a cryptocurrency today is influenced by it’s past price.</a:t>
            </a:r>
          </a:p>
          <a:p>
            <a:r>
              <a:rPr lang="en-GB" dirty="0"/>
              <a:t>We can’t split our data randomly for validation using train test split.</a:t>
            </a:r>
          </a:p>
          <a:p>
            <a:r>
              <a:rPr lang="en-GB" dirty="0"/>
              <a:t>Time series split should be used instead.</a:t>
            </a:r>
          </a:p>
          <a:p>
            <a:r>
              <a:rPr lang="en-GB" dirty="0" err="1"/>
              <a:t>n_splits</a:t>
            </a:r>
            <a:r>
              <a:rPr lang="en-GB" dirty="0"/>
              <a:t> = 3 – best for 4 years.</a:t>
            </a:r>
          </a:p>
          <a:p>
            <a:r>
              <a:rPr lang="en-GB" dirty="0">
                <a:solidFill>
                  <a:schemeClr val="accent1"/>
                </a:solidFill>
              </a:rPr>
              <a:t>Expanding window</a:t>
            </a:r>
          </a:p>
        </p:txBody>
      </p:sp>
      <p:cxnSp>
        <p:nvCxnSpPr>
          <p:cNvPr id="6" name="Straight Connector 5">
            <a:extLst>
              <a:ext uri="{FF2B5EF4-FFF2-40B4-BE49-F238E27FC236}">
                <a16:creationId xmlns:a16="http://schemas.microsoft.com/office/drawing/2014/main" id="{30EA04F7-87FB-4C04-8F53-DE9B20C21B44}"/>
              </a:ext>
            </a:extLst>
          </p:cNvPr>
          <p:cNvCxnSpPr/>
          <p:nvPr/>
        </p:nvCxnSpPr>
        <p:spPr>
          <a:xfrm>
            <a:off x="564524" y="1631447"/>
            <a:ext cx="2928616"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8" name="Picture 7" descr="Graphical user interface, application&#10;&#10;Description automatically generated">
            <a:extLst>
              <a:ext uri="{FF2B5EF4-FFF2-40B4-BE49-F238E27FC236}">
                <a16:creationId xmlns:a16="http://schemas.microsoft.com/office/drawing/2014/main" id="{106E9872-ABE6-4E65-BF0A-EF88F710BBF9}"/>
              </a:ext>
            </a:extLst>
          </p:cNvPr>
          <p:cNvPicPr>
            <a:picLocks noChangeAspect="1"/>
          </p:cNvPicPr>
          <p:nvPr/>
        </p:nvPicPr>
        <p:blipFill rotWithShape="1">
          <a:blip r:embed="rId2">
            <a:extLst>
              <a:ext uri="{28A0092B-C50C-407E-A947-70E740481C1C}">
                <a14:useLocalDpi xmlns:a14="http://schemas.microsoft.com/office/drawing/2010/main" val="0"/>
              </a:ext>
            </a:extLst>
          </a:blip>
          <a:srcRect l="625" t="-1" r="41539" b="1"/>
          <a:stretch/>
        </p:blipFill>
        <p:spPr>
          <a:xfrm>
            <a:off x="4914078" y="779452"/>
            <a:ext cx="6986280" cy="2353003"/>
          </a:xfrm>
          <a:prstGeom prst="rect">
            <a:avLst/>
          </a:prstGeom>
        </p:spPr>
      </p:pic>
      <p:pic>
        <p:nvPicPr>
          <p:cNvPr id="10" name="Picture 9">
            <a:extLst>
              <a:ext uri="{FF2B5EF4-FFF2-40B4-BE49-F238E27FC236}">
                <a16:creationId xmlns:a16="http://schemas.microsoft.com/office/drawing/2014/main" id="{5C73F177-3501-4B36-9F78-4D615F396F0D}"/>
              </a:ext>
            </a:extLst>
          </p:cNvPr>
          <p:cNvPicPr>
            <a:picLocks noChangeAspect="1"/>
          </p:cNvPicPr>
          <p:nvPr/>
        </p:nvPicPr>
        <p:blipFill>
          <a:blip r:embed="rId3"/>
          <a:stretch>
            <a:fillRect/>
          </a:stretch>
        </p:blipFill>
        <p:spPr>
          <a:xfrm>
            <a:off x="4990517" y="3842070"/>
            <a:ext cx="4829175" cy="1752600"/>
          </a:xfrm>
          <a:prstGeom prst="rect">
            <a:avLst/>
          </a:prstGeom>
        </p:spPr>
      </p:pic>
      <p:pic>
        <p:nvPicPr>
          <p:cNvPr id="12" name="Picture 11">
            <a:extLst>
              <a:ext uri="{FF2B5EF4-FFF2-40B4-BE49-F238E27FC236}">
                <a16:creationId xmlns:a16="http://schemas.microsoft.com/office/drawing/2014/main" id="{CFFC5F30-EC28-46CA-ACF0-488EC1078F0F}"/>
              </a:ext>
            </a:extLst>
          </p:cNvPr>
          <p:cNvPicPr>
            <a:picLocks noChangeAspect="1"/>
          </p:cNvPicPr>
          <p:nvPr/>
        </p:nvPicPr>
        <p:blipFill>
          <a:blip r:embed="rId4"/>
          <a:stretch>
            <a:fillRect/>
          </a:stretch>
        </p:blipFill>
        <p:spPr>
          <a:xfrm>
            <a:off x="10240294" y="3842070"/>
            <a:ext cx="1660064" cy="648583"/>
          </a:xfrm>
          <a:prstGeom prst="rect">
            <a:avLst/>
          </a:prstGeom>
        </p:spPr>
      </p:pic>
    </p:spTree>
    <p:extLst>
      <p:ext uri="{BB962C8B-B14F-4D97-AF65-F5344CB8AC3E}">
        <p14:creationId xmlns:p14="http://schemas.microsoft.com/office/powerpoint/2010/main" val="1793229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CFE021E-9B09-4AFE-AC7A-2EF7FD9A89CB}"/>
              </a:ext>
            </a:extLst>
          </p:cNvPr>
          <p:cNvSpPr txBox="1">
            <a:spLocks/>
          </p:cNvSpPr>
          <p:nvPr/>
        </p:nvSpPr>
        <p:spPr>
          <a:xfrm>
            <a:off x="643467" y="516835"/>
            <a:ext cx="3448259" cy="166650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spcAft>
                <a:spcPts val="600"/>
              </a:spcAft>
            </a:pPr>
            <a:r>
              <a:rPr lang="en-US" sz="3700">
                <a:solidFill>
                  <a:srgbClr val="FFFFFF"/>
                </a:solidFill>
              </a:rPr>
              <a:t>Perform Cross Validation</a:t>
            </a:r>
          </a:p>
        </p:txBody>
      </p:sp>
      <p:cxnSp>
        <p:nvCxnSpPr>
          <p:cNvPr id="15" name="Straight Connector 14">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50F9A60-F2C4-4B4D-B473-D93CCB7B4FB1}"/>
              </a:ext>
            </a:extLst>
          </p:cNvPr>
          <p:cNvSpPr txBox="1">
            <a:spLocks/>
          </p:cNvSpPr>
          <p:nvPr/>
        </p:nvSpPr>
        <p:spPr>
          <a:xfrm>
            <a:off x="643467" y="2546224"/>
            <a:ext cx="3448259" cy="3398362"/>
          </a:xfrm>
          <a:prstGeom prst="rect">
            <a:avLst/>
          </a:prstGeom>
        </p:spPr>
        <p:txBody>
          <a:bodyPr vert="horz" lIns="0" tIns="45720" rIns="0" bIns="45720" rtlCol="0">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00000"/>
              </a:lnSpc>
            </a:pPr>
            <a:r>
              <a:rPr lang="en-US" sz="1800" dirty="0">
                <a:solidFill>
                  <a:srgbClr val="FFFFFF"/>
                </a:solidFill>
              </a:rPr>
              <a:t>We want to predict the close value.</a:t>
            </a:r>
          </a:p>
          <a:p>
            <a:pPr>
              <a:lnSpc>
                <a:spcPct val="100000"/>
              </a:lnSpc>
            </a:pPr>
            <a:r>
              <a:rPr lang="en-US" sz="1800" dirty="0">
                <a:solidFill>
                  <a:srgbClr val="FFFFFF"/>
                </a:solidFill>
              </a:rPr>
              <a:t>Set features and target</a:t>
            </a:r>
          </a:p>
          <a:p>
            <a:pPr>
              <a:lnSpc>
                <a:spcPct val="100000"/>
              </a:lnSpc>
            </a:pPr>
            <a:endParaRPr lang="en-US" sz="1800" dirty="0">
              <a:solidFill>
                <a:srgbClr val="FFFFFF"/>
              </a:solidFill>
            </a:endParaRPr>
          </a:p>
          <a:p>
            <a:pPr>
              <a:lnSpc>
                <a:spcPct val="100000"/>
              </a:lnSpc>
            </a:pPr>
            <a:r>
              <a:rPr lang="en-US" sz="1800" dirty="0">
                <a:solidFill>
                  <a:srgbClr val="FFFFFF"/>
                </a:solidFill>
              </a:rPr>
              <a:t>Test 1 : No feature engineering</a:t>
            </a:r>
          </a:p>
          <a:p>
            <a:pPr>
              <a:lnSpc>
                <a:spcPct val="100000"/>
              </a:lnSpc>
            </a:pPr>
            <a:r>
              <a:rPr lang="en-US" sz="1800" dirty="0">
                <a:solidFill>
                  <a:srgbClr val="FFFFFF"/>
                </a:solidFill>
              </a:rPr>
              <a:t>Test 2 : Use close price 14 days in future as target</a:t>
            </a:r>
          </a:p>
          <a:p>
            <a:pPr>
              <a:lnSpc>
                <a:spcPct val="100000"/>
              </a:lnSpc>
            </a:pPr>
            <a:r>
              <a:rPr lang="en-US" sz="1800" dirty="0">
                <a:solidFill>
                  <a:srgbClr val="FFFFFF"/>
                </a:solidFill>
              </a:rPr>
              <a:t>Test 3 : Add close price 14 days in past, and close price difference, as features</a:t>
            </a:r>
          </a:p>
        </p:txBody>
      </p:sp>
      <p:pic>
        <p:nvPicPr>
          <p:cNvPr id="4" name="Content Placeholder 5">
            <a:extLst>
              <a:ext uri="{FF2B5EF4-FFF2-40B4-BE49-F238E27FC236}">
                <a16:creationId xmlns:a16="http://schemas.microsoft.com/office/drawing/2014/main" id="{E0009039-F1B3-4DA0-AFA6-34748F96A835}"/>
              </a:ext>
            </a:extLst>
          </p:cNvPr>
          <p:cNvPicPr>
            <a:picLocks noChangeAspect="1"/>
          </p:cNvPicPr>
          <p:nvPr/>
        </p:nvPicPr>
        <p:blipFill rotWithShape="1">
          <a:blip r:embed="rId2"/>
          <a:srcRect r="21413"/>
          <a:stretch/>
        </p:blipFill>
        <p:spPr>
          <a:xfrm>
            <a:off x="4654296" y="10"/>
            <a:ext cx="7537703" cy="6857990"/>
          </a:xfrm>
          <a:prstGeom prst="rect">
            <a:avLst/>
          </a:prstGeom>
        </p:spPr>
      </p:pic>
    </p:spTree>
    <p:extLst>
      <p:ext uri="{BB962C8B-B14F-4D97-AF65-F5344CB8AC3E}">
        <p14:creationId xmlns:p14="http://schemas.microsoft.com/office/powerpoint/2010/main" val="1330028211"/>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Retrospect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1707</TotalTime>
  <Words>1055</Words>
  <Application>Microsoft Office PowerPoint</Application>
  <PresentationFormat>Widescreen</PresentationFormat>
  <Paragraphs>150</Paragraphs>
  <Slides>24</Slides>
  <Notes>0</Notes>
  <HiddenSlides>10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Abadi</vt:lpstr>
      <vt:lpstr>Arial</vt:lpstr>
      <vt:lpstr>Bookman Old Style</vt:lpstr>
      <vt:lpstr>Calibri</vt:lpstr>
      <vt:lpstr>Franklin Gothic Book</vt:lpstr>
      <vt:lpstr>RetrospectVTI</vt:lpstr>
      <vt:lpstr>Cryptocurrency prediction</vt:lpstr>
      <vt:lpstr>The Data</vt:lpstr>
      <vt:lpstr>The process</vt:lpstr>
      <vt:lpstr>Import Data from RDS</vt:lpstr>
      <vt:lpstr>Data Cleaning</vt:lpstr>
      <vt:lpstr>Data Transformation</vt:lpstr>
      <vt:lpstr>PowerPoint Presentation</vt:lpstr>
      <vt:lpstr>Time series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Cryptocurrency prediction</dc:title>
  <dc:creator>Abdurrahman Raja</dc:creator>
  <cp:lastModifiedBy>Tom Oldershaw</cp:lastModifiedBy>
  <cp:revision>38</cp:revision>
  <dcterms:created xsi:type="dcterms:W3CDTF">2021-12-09T12:53:59Z</dcterms:created>
  <dcterms:modified xsi:type="dcterms:W3CDTF">2021-12-10T21:15:14Z</dcterms:modified>
</cp:coreProperties>
</file>